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5" r:id="rId3"/>
    <p:sldId id="295" r:id="rId4"/>
    <p:sldId id="293" r:id="rId5"/>
    <p:sldId id="268" r:id="rId6"/>
    <p:sldId id="284" r:id="rId7"/>
    <p:sldId id="267" r:id="rId8"/>
    <p:sldId id="269" r:id="rId9"/>
    <p:sldId id="297" r:id="rId10"/>
    <p:sldId id="280" r:id="rId11"/>
    <p:sldId id="296" r:id="rId12"/>
    <p:sldId id="299" r:id="rId13"/>
    <p:sldId id="298" r:id="rId14"/>
    <p:sldId id="30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1888"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1433E-EC76-174F-9411-5511884DF677}" type="datetimeFigureOut">
              <a:rPr lang="nl-NL" smtClean="0"/>
              <a:t>29-08-17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DD98C-41D5-F44D-82D4-D3B2BBB55CEB}" type="slidenum">
              <a:rPr lang="nl-NL" smtClean="0"/>
              <a:t>‹nr.›</a:t>
            </a:fld>
            <a:endParaRPr lang="nl-NL"/>
          </a:p>
        </p:txBody>
      </p:sp>
    </p:spTree>
    <p:extLst>
      <p:ext uri="{BB962C8B-B14F-4D97-AF65-F5344CB8AC3E}">
        <p14:creationId xmlns:p14="http://schemas.microsoft.com/office/powerpoint/2010/main" val="267868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60DD98C-41D5-F44D-82D4-D3B2BBB55CEB}" type="slidenum">
              <a:rPr lang="nl-NL" smtClean="0"/>
              <a:t>2</a:t>
            </a:fld>
            <a:endParaRPr lang="nl-NL"/>
          </a:p>
        </p:txBody>
      </p:sp>
    </p:spTree>
    <p:extLst>
      <p:ext uri="{BB962C8B-B14F-4D97-AF65-F5344CB8AC3E}">
        <p14:creationId xmlns:p14="http://schemas.microsoft.com/office/powerpoint/2010/main" val="240406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3619F42B-FA84-634E-9838-2ECCEE94FAFE}" type="datetimeFigureOut">
              <a:rPr lang="en-US" smtClean="0"/>
              <a:pPr/>
              <a:t>29-08-17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3619F42B-FA84-634E-9838-2ECCEE94FAFE}" type="datetimeFigureOut">
              <a:rPr lang="en-US" smtClean="0"/>
              <a:pPr/>
              <a:t>29-08-17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3619F42B-FA84-634E-9838-2ECCEE94FAFE}" type="datetimeFigureOut">
              <a:rPr lang="en-US" smtClean="0"/>
              <a:pPr/>
              <a:t>29-08-17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nl-NL"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28DF140-EB14-8A4A-8936-CEE664170628}" type="slidenum">
              <a:rPr lang="en-GB"/>
              <a:pPr>
                <a:defRPr/>
              </a:pPr>
              <a:t>‹nr.›</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4F5FB0D-5B70-914A-ACC9-67DF9A298B4A}"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3619F42B-FA84-634E-9838-2ECCEE94FAFE}" type="datetimeFigureOut">
              <a:rPr lang="en-US" smtClean="0"/>
              <a:pPr/>
              <a:t>29-08-17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3619F42B-FA84-634E-9838-2ECCEE94FAFE}" type="datetimeFigureOut">
              <a:rPr lang="en-US" smtClean="0"/>
              <a:pPr/>
              <a:t>29-08-17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3619F42B-FA84-634E-9838-2ECCEE94FAFE}" type="datetimeFigureOut">
              <a:rPr lang="en-US" smtClean="0"/>
              <a:pPr/>
              <a:t>29-08-17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3619F42B-FA84-634E-9838-2ECCEE94FAFE}" type="datetimeFigureOut">
              <a:rPr lang="en-US" smtClean="0"/>
              <a:pPr/>
              <a:t>29-08-17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3619F42B-FA84-634E-9838-2ECCEE94FAFE}" type="datetimeFigureOut">
              <a:rPr lang="en-US" smtClean="0"/>
              <a:pPr/>
              <a:t>29-08-17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9F42B-FA84-634E-9838-2ECCEE94FAFE}" type="datetimeFigureOut">
              <a:rPr lang="en-US" smtClean="0"/>
              <a:pPr/>
              <a:t>29-08-17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3619F42B-FA84-634E-9838-2ECCEE94FAFE}" type="datetimeFigureOut">
              <a:rPr lang="en-US" smtClean="0"/>
              <a:pPr/>
              <a:t>29-08-17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3619F42B-FA84-634E-9838-2ECCEE94FAFE}" type="datetimeFigureOut">
              <a:rPr lang="en-US" smtClean="0"/>
              <a:pPr/>
              <a:t>29-08-17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6AB3B-B82D-9349-90F8-473C031605B2}"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9F42B-FA84-634E-9838-2ECCEE94FAFE}" type="datetimeFigureOut">
              <a:rPr lang="en-US" smtClean="0"/>
              <a:pPr/>
              <a:t>29-08-17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6AB3B-B82D-9349-90F8-473C031605B2}"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expertisecentrum-kunsttheorie.nl/cms_data/cultuurmoderneA4.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Tyoyeh3wLQQ" TargetMode="Externa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QbNkbsGnUw" TargetMode="External"/><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hyperlink" Target="https://www.youtube.com/watch?v=xydXyK0Ewx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2520279"/>
          </a:xfrm>
        </p:spPr>
        <p:txBody>
          <a:bodyPr>
            <a:normAutofit/>
          </a:bodyPr>
          <a:lstStyle/>
          <a:p>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ESTHETICA</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1371600" y="3140968"/>
            <a:ext cx="6400800" cy="2497832"/>
          </a:xfrm>
        </p:spPr>
        <p:txBody>
          <a:bodyPr>
            <a:normAutofit/>
          </a:bodyPr>
          <a:lstStyle/>
          <a:p>
            <a:r>
              <a:rPr lang="en-US" dirty="0" smtClean="0"/>
              <a:t>EXPRESSIONISME</a:t>
            </a:r>
          </a:p>
          <a:p>
            <a:endParaRPr lang="en-US" dirty="0" smtClean="0"/>
          </a:p>
          <a:p>
            <a:r>
              <a:rPr lang="en-US" dirty="0" smtClean="0"/>
              <a:t>VOLKSKUNST </a:t>
            </a:r>
            <a:r>
              <a:rPr lang="en-US" dirty="0" err="1" smtClean="0"/>
              <a:t>als</a:t>
            </a:r>
            <a:r>
              <a:rPr lang="en-US" dirty="0" smtClean="0"/>
              <a:t> </a:t>
            </a:r>
            <a:r>
              <a:rPr lang="en-US" dirty="0" err="1" smtClean="0"/>
              <a:t>inspiratiebron</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78098"/>
          </a:xfrm>
        </p:spPr>
        <p:txBody>
          <a:bodyPr>
            <a:noAutofit/>
          </a:bodyPr>
          <a:lstStyle/>
          <a:p>
            <a:r>
              <a:rPr lang="en-GB" sz="2800" dirty="0" smtClean="0"/>
              <a:t>Picasso: </a:t>
            </a:r>
            <a:r>
              <a:rPr lang="en-GB" sz="2800" dirty="0" err="1" smtClean="0"/>
              <a:t>Kubist</a:t>
            </a:r>
            <a:r>
              <a:rPr lang="en-GB" sz="2800" dirty="0" smtClean="0"/>
              <a:t/>
            </a:r>
            <a:br>
              <a:rPr lang="en-GB" sz="2800" dirty="0" smtClean="0"/>
            </a:br>
            <a:r>
              <a:rPr lang="en-GB" sz="2000" dirty="0" err="1" smtClean="0"/>
              <a:t>Afrikaanse</a:t>
            </a:r>
            <a:r>
              <a:rPr lang="en-GB" sz="2000" dirty="0" smtClean="0"/>
              <a:t> </a:t>
            </a:r>
            <a:r>
              <a:rPr lang="en-GB" sz="2000" dirty="0" err="1" smtClean="0"/>
              <a:t>negerkunst</a:t>
            </a:r>
            <a:r>
              <a:rPr lang="en-GB" sz="2000" dirty="0" smtClean="0"/>
              <a:t> </a:t>
            </a:r>
            <a:r>
              <a:rPr lang="en-GB" sz="2000" dirty="0" err="1" smtClean="0"/>
              <a:t>als</a:t>
            </a:r>
            <a:r>
              <a:rPr lang="en-GB" sz="2000" dirty="0" smtClean="0"/>
              <a:t> </a:t>
            </a:r>
            <a:r>
              <a:rPr lang="en-GB" sz="2000" dirty="0" err="1" smtClean="0"/>
              <a:t>inspiratie</a:t>
            </a:r>
            <a:r>
              <a:rPr lang="en-GB" sz="2000" dirty="0" smtClean="0"/>
              <a:t> </a:t>
            </a:r>
            <a:r>
              <a:rPr lang="en-GB" sz="2000" dirty="0" err="1" smtClean="0"/>
              <a:t>voor</a:t>
            </a:r>
            <a:r>
              <a:rPr lang="en-GB" sz="2000" dirty="0" smtClean="0"/>
              <a:t> “  Les </a:t>
            </a:r>
            <a:r>
              <a:rPr lang="en-GB" sz="2000" dirty="0" smtClean="0"/>
              <a:t>de</a:t>
            </a:r>
            <a:r>
              <a:rPr lang="en-GB" sz="2000" dirty="0" smtClean="0"/>
              <a:t>moiselles </a:t>
            </a:r>
            <a:r>
              <a:rPr lang="en-GB" sz="2000" dirty="0" err="1" smtClean="0"/>
              <a:t>d’Avignon</a:t>
            </a:r>
            <a:r>
              <a:rPr lang="en-GB" sz="2000" dirty="0" smtClean="0"/>
              <a:t>” </a:t>
            </a:r>
            <a:endParaRPr lang="en-GB" sz="2000" dirty="0"/>
          </a:p>
        </p:txBody>
      </p:sp>
      <p:pic>
        <p:nvPicPr>
          <p:cNvPr id="2" name="Afbeelding 1"/>
          <p:cNvPicPr>
            <a:picLocks noChangeAspect="1"/>
          </p:cNvPicPr>
          <p:nvPr/>
        </p:nvPicPr>
        <p:blipFill>
          <a:blip r:embed="rId2"/>
          <a:stretch>
            <a:fillRect/>
          </a:stretch>
        </p:blipFill>
        <p:spPr>
          <a:xfrm>
            <a:off x="4716016" y="1686198"/>
            <a:ext cx="4207650" cy="4263752"/>
          </a:xfrm>
          <a:prstGeom prst="rect">
            <a:avLst/>
          </a:prstGeom>
        </p:spPr>
      </p:pic>
      <p:pic>
        <p:nvPicPr>
          <p:cNvPr id="3" name="Afbeelding 2"/>
          <p:cNvPicPr>
            <a:picLocks noChangeAspect="1"/>
          </p:cNvPicPr>
          <p:nvPr/>
        </p:nvPicPr>
        <p:blipFill>
          <a:blip r:embed="rId3"/>
          <a:stretch>
            <a:fillRect/>
          </a:stretch>
        </p:blipFill>
        <p:spPr>
          <a:xfrm>
            <a:off x="435496" y="1374304"/>
            <a:ext cx="4114800" cy="2565400"/>
          </a:xfrm>
          <a:prstGeom prst="rect">
            <a:avLst/>
          </a:prstGeom>
        </p:spPr>
      </p:pic>
      <p:pic>
        <p:nvPicPr>
          <p:cNvPr id="6" name="Tijdelijke aanduiding voor inhoud 5"/>
          <p:cNvPicPr>
            <a:picLocks noGrp="1" noChangeAspect="1"/>
          </p:cNvPicPr>
          <p:nvPr>
            <p:ph sz="half" idx="1"/>
          </p:nvPr>
        </p:nvPicPr>
        <p:blipFill>
          <a:blip r:embed="rId4"/>
          <a:srcRect l="-15343" r="-15343"/>
          <a:stretch>
            <a:fillRect/>
          </a:stretch>
        </p:blipFill>
        <p:spPr>
          <a:xfrm>
            <a:off x="457200" y="4076700"/>
            <a:ext cx="4038600" cy="2049463"/>
          </a:xfrm>
        </p:spPr>
      </p:pic>
      <p:sp>
        <p:nvSpPr>
          <p:cNvPr id="5" name="Tijdelijke aanduiding voor inhoud 4"/>
          <p:cNvSpPr>
            <a:spLocks noGrp="1"/>
          </p:cNvSpPr>
          <p:nvPr>
            <p:ph sz="half" idx="2"/>
          </p:nvPr>
        </p:nvSpPr>
        <p:spPr/>
        <p:txBody>
          <a:bodyPr/>
          <a:lstStyle/>
          <a:p>
            <a:endParaRPr lang="nl-NL"/>
          </a:p>
        </p:txBody>
      </p:sp>
      <p:sp>
        <p:nvSpPr>
          <p:cNvPr id="7" name="Tekstvak 6"/>
          <p:cNvSpPr txBox="1"/>
          <p:nvPr/>
        </p:nvSpPr>
        <p:spPr>
          <a:xfrm>
            <a:off x="457200" y="6237312"/>
            <a:ext cx="4487527" cy="369332"/>
          </a:xfrm>
          <a:prstGeom prst="rect">
            <a:avLst/>
          </a:prstGeom>
          <a:noFill/>
        </p:spPr>
        <p:txBody>
          <a:bodyPr wrap="square" rtlCol="0">
            <a:spAutoFit/>
          </a:bodyPr>
          <a:lstStyle/>
          <a:p>
            <a:r>
              <a:rPr lang="nl-NL" dirty="0" smtClean="0"/>
              <a:t>Verzameling primitieve kunst van Picasso</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Brancusi</a:t>
            </a:r>
            <a:r>
              <a:rPr lang="nl-NL" dirty="0" smtClean="0"/>
              <a:t>: beeldhouwer</a:t>
            </a:r>
            <a:endParaRPr lang="nl-NL" dirty="0"/>
          </a:p>
        </p:txBody>
      </p:sp>
      <p:pic>
        <p:nvPicPr>
          <p:cNvPr id="5" name="Tijdelijke aanduiding voor inhoud 4"/>
          <p:cNvPicPr>
            <a:picLocks noGrp="1" noChangeAspect="1"/>
          </p:cNvPicPr>
          <p:nvPr>
            <p:ph sz="half" idx="1"/>
          </p:nvPr>
        </p:nvPicPr>
        <p:blipFill>
          <a:blip r:embed="rId2"/>
          <a:srcRect l="-38001" r="-38001"/>
          <a:stretch>
            <a:fillRect/>
          </a:stretch>
        </p:blipFill>
        <p:spPr>
          <a:xfrm>
            <a:off x="5652120" y="1579612"/>
            <a:ext cx="4038600" cy="4525963"/>
          </a:xfrm>
        </p:spPr>
      </p:pic>
      <p:sp>
        <p:nvSpPr>
          <p:cNvPr id="4" name="Tijdelijke aanduiding voor inhoud 3"/>
          <p:cNvSpPr>
            <a:spLocks noGrp="1"/>
          </p:cNvSpPr>
          <p:nvPr>
            <p:ph sz="half" idx="2"/>
          </p:nvPr>
        </p:nvSpPr>
        <p:spPr>
          <a:xfrm>
            <a:off x="3779912" y="1700808"/>
            <a:ext cx="2592288" cy="4425355"/>
          </a:xfrm>
        </p:spPr>
        <p:txBody>
          <a:bodyPr>
            <a:normAutofit/>
          </a:bodyPr>
          <a:lstStyle/>
          <a:p>
            <a:pPr marL="0" indent="0">
              <a:buNone/>
            </a:pPr>
            <a:r>
              <a:rPr lang="nl-NL" sz="1600" dirty="0"/>
              <a:t>‘</a:t>
            </a:r>
            <a:r>
              <a:rPr lang="nl-NL" sz="1600" dirty="0" err="1"/>
              <a:t>Karyatide</a:t>
            </a:r>
            <a:r>
              <a:rPr lang="nl-NL" sz="1600" dirty="0"/>
              <a:t>’, een houten beeld uit 1914, waarvan twee versies bestaan, doet ‘primitief’ aan in de houding van de figuur met de doorzakkende knieën. De opbouw van de staande figuur is simpel: een stapeling van blokken, wisselend hoekig en rond, onversierd of met grove </a:t>
            </a:r>
            <a:r>
              <a:rPr lang="nl-NL" sz="1600" dirty="0" smtClean="0"/>
              <a:t>inkepingen geornamenteerd</a:t>
            </a:r>
            <a:r>
              <a:rPr lang="nl-NL" sz="1600" dirty="0"/>
              <a:t>. </a:t>
            </a:r>
            <a:endParaRPr lang="nl-NL" sz="1600" dirty="0" smtClean="0"/>
          </a:p>
          <a:p>
            <a:pPr marL="0" indent="0">
              <a:buNone/>
            </a:pPr>
            <a:r>
              <a:rPr lang="nl-NL" sz="1600" dirty="0" smtClean="0"/>
              <a:t>De </a:t>
            </a:r>
            <a:r>
              <a:rPr lang="nl-NL" sz="1600" dirty="0"/>
              <a:t>sokkel is zoals steeds </a:t>
            </a:r>
            <a:r>
              <a:rPr lang="nl-NL" sz="1600" dirty="0" smtClean="0"/>
              <a:t>bij </a:t>
            </a:r>
            <a:r>
              <a:rPr lang="nl-NL" sz="1600" dirty="0" err="1"/>
              <a:t>Brancusi</a:t>
            </a:r>
            <a:r>
              <a:rPr lang="nl-NL" sz="1600" dirty="0"/>
              <a:t> geïntegreerd. </a:t>
            </a:r>
            <a:endParaRPr lang="nl-NL" sz="1600" dirty="0" smtClean="0"/>
          </a:p>
          <a:p>
            <a:pPr marL="0" indent="0">
              <a:buNone/>
            </a:pPr>
            <a:r>
              <a:rPr lang="nl-NL" sz="1600" dirty="0" smtClean="0"/>
              <a:t>Inhoudelijk </a:t>
            </a:r>
            <a:r>
              <a:rPr lang="nl-NL" sz="1600" dirty="0"/>
              <a:t>straalt dit beeld </a:t>
            </a:r>
            <a:r>
              <a:rPr lang="nl-NL" sz="1600" b="1" dirty="0"/>
              <a:t>primitiviteit</a:t>
            </a:r>
            <a:r>
              <a:rPr lang="nl-NL" sz="1600" dirty="0"/>
              <a:t> uit in de zin van eeuwenoude </a:t>
            </a:r>
            <a:r>
              <a:rPr lang="nl-NL" sz="1600" dirty="0" smtClean="0"/>
              <a:t>waardigheid.</a:t>
            </a:r>
            <a:endParaRPr lang="nl-NL" sz="1600" dirty="0"/>
          </a:p>
        </p:txBody>
      </p:sp>
      <p:pic>
        <p:nvPicPr>
          <p:cNvPr id="6" name="Afbeelding 5"/>
          <p:cNvPicPr>
            <a:picLocks noChangeAspect="1"/>
          </p:cNvPicPr>
          <p:nvPr/>
        </p:nvPicPr>
        <p:blipFill>
          <a:blip r:embed="rId3"/>
          <a:stretch>
            <a:fillRect/>
          </a:stretch>
        </p:blipFill>
        <p:spPr>
          <a:xfrm>
            <a:off x="418108" y="1700808"/>
            <a:ext cx="2831108" cy="2120598"/>
          </a:xfrm>
          <a:prstGeom prst="rect">
            <a:avLst/>
          </a:prstGeom>
        </p:spPr>
      </p:pic>
      <p:sp>
        <p:nvSpPr>
          <p:cNvPr id="7" name="Tekstvak 6"/>
          <p:cNvSpPr txBox="1"/>
          <p:nvPr/>
        </p:nvSpPr>
        <p:spPr>
          <a:xfrm>
            <a:off x="457201" y="4149080"/>
            <a:ext cx="2602632" cy="1077218"/>
          </a:xfrm>
          <a:prstGeom prst="rect">
            <a:avLst/>
          </a:prstGeom>
          <a:noFill/>
        </p:spPr>
        <p:txBody>
          <a:bodyPr wrap="square" rtlCol="0">
            <a:spAutoFit/>
          </a:bodyPr>
          <a:lstStyle/>
          <a:p>
            <a:r>
              <a:rPr lang="nl-NL" sz="1600" dirty="0" smtClean="0"/>
              <a:t>Klassieke kunst: </a:t>
            </a:r>
          </a:p>
          <a:p>
            <a:r>
              <a:rPr lang="nl-NL" sz="1600" dirty="0" smtClean="0"/>
              <a:t>Kariatiden: vrouwen beelden in een </a:t>
            </a:r>
            <a:r>
              <a:rPr lang="nl-NL" sz="1600" dirty="0"/>
              <a:t>G</a:t>
            </a:r>
            <a:r>
              <a:rPr lang="nl-NL" sz="1600" dirty="0" smtClean="0"/>
              <a:t>riekse tempel, die de functie van een zuil hebben.</a:t>
            </a:r>
            <a:endParaRPr lang="nl-NL" sz="1600" dirty="0"/>
          </a:p>
        </p:txBody>
      </p:sp>
    </p:spTree>
    <p:extLst>
      <p:ext uri="{BB962C8B-B14F-4D97-AF65-F5344CB8AC3E}">
        <p14:creationId xmlns:p14="http://schemas.microsoft.com/office/powerpoint/2010/main" val="6628167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Brancusi</a:t>
            </a:r>
            <a:r>
              <a:rPr lang="nl-NL" dirty="0" smtClean="0"/>
              <a:t>: beeldhouwer</a:t>
            </a:r>
            <a:endParaRPr lang="nl-NL" dirty="0"/>
          </a:p>
        </p:txBody>
      </p:sp>
      <p:sp>
        <p:nvSpPr>
          <p:cNvPr id="3" name="Tijdelijke aanduiding voor inhoud 2"/>
          <p:cNvSpPr>
            <a:spLocks noGrp="1"/>
          </p:cNvSpPr>
          <p:nvPr>
            <p:ph sz="half" idx="1"/>
          </p:nvPr>
        </p:nvSpPr>
        <p:spPr>
          <a:xfrm>
            <a:off x="0" y="1417638"/>
            <a:ext cx="3851920" cy="5440362"/>
          </a:xfrm>
        </p:spPr>
        <p:txBody>
          <a:bodyPr>
            <a:normAutofit fontScale="62500" lnSpcReduction="20000"/>
          </a:bodyPr>
          <a:lstStyle/>
          <a:p>
            <a:r>
              <a:rPr lang="nl-NL" dirty="0"/>
              <a:t>Het </a:t>
            </a:r>
            <a:r>
              <a:rPr lang="nl-NL" dirty="0" err="1"/>
              <a:t>direkt</a:t>
            </a:r>
            <a:r>
              <a:rPr lang="nl-NL" dirty="0"/>
              <a:t> hakken in hout, </a:t>
            </a:r>
            <a:r>
              <a:rPr lang="nl-NL" dirty="0" smtClean="0"/>
              <a:t>betrekkelijk </a:t>
            </a:r>
            <a:r>
              <a:rPr lang="nl-NL" dirty="0"/>
              <a:t>nieuw voor </a:t>
            </a:r>
            <a:r>
              <a:rPr lang="nl-NL" dirty="0" smtClean="0"/>
              <a:t>beeldhouwers in de cultuur van het moderne, </a:t>
            </a:r>
            <a:r>
              <a:rPr lang="nl-NL" dirty="0"/>
              <a:t>hoefde </a:t>
            </a:r>
            <a:r>
              <a:rPr lang="nl-NL" dirty="0" err="1"/>
              <a:t>Brancusi</a:t>
            </a:r>
            <a:r>
              <a:rPr lang="nl-NL" dirty="0"/>
              <a:t> niet van de Afrikaanse houtsnijders te leren. </a:t>
            </a:r>
            <a:endParaRPr lang="nl-NL" dirty="0" smtClean="0"/>
          </a:p>
          <a:p>
            <a:r>
              <a:rPr lang="nl-NL" dirty="0" smtClean="0"/>
              <a:t>In </a:t>
            </a:r>
            <a:r>
              <a:rPr lang="nl-NL" dirty="0"/>
              <a:t>zijn vaderland</a:t>
            </a:r>
            <a:r>
              <a:rPr lang="nl-NL" b="1" dirty="0"/>
              <a:t> Roemenië </a:t>
            </a:r>
            <a:r>
              <a:rPr lang="nl-NL" dirty="0"/>
              <a:t>bestond een levende </a:t>
            </a:r>
            <a:r>
              <a:rPr lang="nl-NL" b="1" dirty="0"/>
              <a:t>volkskunst. </a:t>
            </a:r>
            <a:r>
              <a:rPr lang="nl-NL" dirty="0"/>
              <a:t>Grafpalen werden in hout gesneden volgens eeuwenoude tradities. </a:t>
            </a:r>
            <a:endParaRPr lang="nl-NL" dirty="0" smtClean="0"/>
          </a:p>
          <a:p>
            <a:r>
              <a:rPr lang="nl-NL" dirty="0" smtClean="0"/>
              <a:t>De </a:t>
            </a:r>
            <a:r>
              <a:rPr lang="nl-NL" dirty="0"/>
              <a:t>‘Zuil zonder einde’, een herhaling van gelijke ruitvormen, een opbouw nog simpeler dan ‘</a:t>
            </a:r>
            <a:r>
              <a:rPr lang="nl-NL" dirty="0" err="1"/>
              <a:t>Karyatide</a:t>
            </a:r>
            <a:r>
              <a:rPr lang="nl-NL" dirty="0"/>
              <a:t>’, heeft daarvan onmiskenbare invloed ondergaan. “Een Roemeen heeft de Afrikaanse kunst niet nodig’’. Maar zonder de ontdekking van de ‘negerkunst’ door o.a. Matisse en Picasso zou </a:t>
            </a:r>
            <a:r>
              <a:rPr lang="nl-NL" dirty="0" err="1"/>
              <a:t>Brancusi</a:t>
            </a:r>
            <a:r>
              <a:rPr lang="nl-NL" dirty="0"/>
              <a:t> de volkskunst uit zijn eigen land misschien nooit als inspiratiebron hebben gezocht. </a:t>
            </a:r>
            <a:endParaRPr lang="nl-NL" dirty="0"/>
          </a:p>
          <a:p>
            <a:endParaRPr lang="nl-NL" dirty="0"/>
          </a:p>
        </p:txBody>
      </p:sp>
      <p:pic>
        <p:nvPicPr>
          <p:cNvPr id="5" name="Tijdelijke aanduiding voor inhoud 4"/>
          <p:cNvPicPr>
            <a:picLocks noGrp="1" noChangeAspect="1"/>
          </p:cNvPicPr>
          <p:nvPr>
            <p:ph sz="half" idx="2"/>
          </p:nvPr>
        </p:nvPicPr>
        <p:blipFill rotWithShape="1">
          <a:blip r:embed="rId2"/>
          <a:srcRect l="23422" r="-21571"/>
          <a:stretch/>
        </p:blipFill>
        <p:spPr>
          <a:xfrm>
            <a:off x="3995936" y="1417390"/>
            <a:ext cx="3067200" cy="4525963"/>
          </a:xfrm>
        </p:spPr>
      </p:pic>
      <p:pic>
        <p:nvPicPr>
          <p:cNvPr id="6" name="Afbeelding 5"/>
          <p:cNvPicPr>
            <a:picLocks noChangeAspect="1"/>
          </p:cNvPicPr>
          <p:nvPr/>
        </p:nvPicPr>
        <p:blipFill rotWithShape="1">
          <a:blip r:embed="rId3"/>
          <a:srcRect l="-16823" r="16823"/>
          <a:stretch/>
        </p:blipFill>
        <p:spPr>
          <a:xfrm>
            <a:off x="6012160" y="1417638"/>
            <a:ext cx="2997200" cy="3594100"/>
          </a:xfrm>
          <a:prstGeom prst="rect">
            <a:avLst/>
          </a:prstGeom>
        </p:spPr>
      </p:pic>
      <p:sp>
        <p:nvSpPr>
          <p:cNvPr id="7" name="Tekstvak 6"/>
          <p:cNvSpPr txBox="1"/>
          <p:nvPr/>
        </p:nvSpPr>
        <p:spPr>
          <a:xfrm>
            <a:off x="6516217" y="5301208"/>
            <a:ext cx="2493144" cy="646331"/>
          </a:xfrm>
          <a:prstGeom prst="rect">
            <a:avLst/>
          </a:prstGeom>
          <a:noFill/>
        </p:spPr>
        <p:txBody>
          <a:bodyPr wrap="square" rtlCol="0">
            <a:spAutoFit/>
          </a:bodyPr>
          <a:lstStyle/>
          <a:p>
            <a:r>
              <a:rPr lang="nl-NL" dirty="0" smtClean="0"/>
              <a:t>Atelier van </a:t>
            </a:r>
            <a:r>
              <a:rPr lang="nl-NL" dirty="0" err="1" smtClean="0"/>
              <a:t>Brancusi</a:t>
            </a:r>
            <a:r>
              <a:rPr lang="nl-NL" dirty="0" smtClean="0"/>
              <a:t> in Parijs</a:t>
            </a:r>
            <a:endParaRPr lang="nl-NL" dirty="0"/>
          </a:p>
        </p:txBody>
      </p:sp>
    </p:spTree>
    <p:extLst>
      <p:ext uri="{BB962C8B-B14F-4D97-AF65-F5344CB8AC3E}">
        <p14:creationId xmlns:p14="http://schemas.microsoft.com/office/powerpoint/2010/main" val="42807999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Matisse: Fauvist </a:t>
            </a:r>
            <a:endParaRPr lang="nl-NL" dirty="0"/>
          </a:p>
        </p:txBody>
      </p:sp>
      <p:pic>
        <p:nvPicPr>
          <p:cNvPr id="5" name="Tijdelijke aanduiding voor inhoud 4"/>
          <p:cNvPicPr>
            <a:picLocks noGrp="1" noChangeAspect="1"/>
          </p:cNvPicPr>
          <p:nvPr>
            <p:ph sz="half" idx="1"/>
          </p:nvPr>
        </p:nvPicPr>
        <p:blipFill>
          <a:blip r:embed="rId2"/>
          <a:srcRect t="8190" b="8190"/>
          <a:stretch>
            <a:fillRect/>
          </a:stretch>
        </p:blipFill>
        <p:spPr>
          <a:xfrm>
            <a:off x="4648200" y="1591816"/>
            <a:ext cx="4038600" cy="4525963"/>
          </a:xfrm>
        </p:spPr>
      </p:pic>
      <p:sp>
        <p:nvSpPr>
          <p:cNvPr id="4" name="Tijdelijke aanduiding voor inhoud 3"/>
          <p:cNvSpPr>
            <a:spLocks noGrp="1"/>
          </p:cNvSpPr>
          <p:nvPr>
            <p:ph sz="half" idx="2"/>
          </p:nvPr>
        </p:nvSpPr>
        <p:spPr/>
        <p:txBody>
          <a:bodyPr/>
          <a:lstStyle/>
          <a:p>
            <a:endParaRPr lang="nl-NL" dirty="0"/>
          </a:p>
        </p:txBody>
      </p:sp>
      <p:sp>
        <p:nvSpPr>
          <p:cNvPr id="6" name="Tekstvak 5"/>
          <p:cNvSpPr txBox="1"/>
          <p:nvPr/>
        </p:nvSpPr>
        <p:spPr>
          <a:xfrm>
            <a:off x="107504" y="116632"/>
            <a:ext cx="3960440" cy="6463309"/>
          </a:xfrm>
          <a:prstGeom prst="rect">
            <a:avLst/>
          </a:prstGeom>
          <a:noFill/>
        </p:spPr>
        <p:txBody>
          <a:bodyPr wrap="square" rtlCol="0">
            <a:spAutoFit/>
          </a:bodyPr>
          <a:lstStyle/>
          <a:p>
            <a:r>
              <a:rPr lang="nl-NL" dirty="0" smtClean="0"/>
              <a:t>Toen </a:t>
            </a:r>
            <a:r>
              <a:rPr lang="nl-NL" dirty="0"/>
              <a:t>Henri </a:t>
            </a:r>
            <a:r>
              <a:rPr lang="nl-NL" dirty="0" err="1"/>
              <a:t>Mattisse</a:t>
            </a:r>
            <a:r>
              <a:rPr lang="nl-NL" dirty="0"/>
              <a:t> de eerste keer </a:t>
            </a:r>
            <a:r>
              <a:rPr lang="nl-NL" dirty="0" smtClean="0"/>
              <a:t>naar </a:t>
            </a:r>
            <a:r>
              <a:rPr lang="nl-NL" b="1" dirty="0" smtClean="0"/>
              <a:t>Marokko</a:t>
            </a:r>
            <a:r>
              <a:rPr lang="nl-NL" dirty="0" smtClean="0"/>
              <a:t> </a:t>
            </a:r>
            <a:r>
              <a:rPr lang="nl-NL" dirty="0"/>
              <a:t>vertrok in 1911 was hij al enigszins met de Oriënt vertrouwd: schilderijen van zijn leraar Gustave Moreau en van </a:t>
            </a:r>
            <a:r>
              <a:rPr lang="nl-NL" dirty="0" err="1"/>
              <a:t>Delacroix</a:t>
            </a:r>
            <a:r>
              <a:rPr lang="nl-NL" dirty="0"/>
              <a:t> hadden zijn belangstelling al gewekt. Hij had bovendien met plezier de roman ‘Au </a:t>
            </a:r>
            <a:r>
              <a:rPr lang="nl-NL" dirty="0" err="1"/>
              <a:t>Maroc</a:t>
            </a:r>
            <a:r>
              <a:rPr lang="nl-NL" dirty="0"/>
              <a:t>’ van Pierre </a:t>
            </a:r>
            <a:r>
              <a:rPr lang="nl-NL" dirty="0" err="1"/>
              <a:t>Loti</a:t>
            </a:r>
            <a:r>
              <a:rPr lang="nl-NL" dirty="0"/>
              <a:t> (1850-1923) gelezen en tentoonstellingen over Mohammedaanse kunst in Parijs en München hadden grote indruk op hem gemaakt</a:t>
            </a:r>
            <a:r>
              <a:rPr lang="nl-NL" dirty="0" smtClean="0"/>
              <a:t>.</a:t>
            </a:r>
            <a:endParaRPr lang="nl-NL" dirty="0"/>
          </a:p>
          <a:p>
            <a:r>
              <a:rPr lang="nl-NL" dirty="0" smtClean="0"/>
              <a:t>Matisse </a:t>
            </a:r>
            <a:r>
              <a:rPr lang="nl-NL" dirty="0"/>
              <a:t>was al </a:t>
            </a:r>
            <a:r>
              <a:rPr lang="nl-NL" dirty="0" smtClean="0"/>
              <a:t>v</a:t>
            </a:r>
            <a:r>
              <a:rPr lang="nl-NL" dirty="0" smtClean="0"/>
              <a:t>óó</a:t>
            </a:r>
            <a:r>
              <a:rPr lang="nl-NL" dirty="0" smtClean="0"/>
              <a:t>r </a:t>
            </a:r>
            <a:r>
              <a:rPr lang="nl-NL" dirty="0"/>
              <a:t>die tijd met grote kleurvlakken en -contrasten bezig geweest. Ook experimenteerde hij met een grove weergave van de anatomie en met de opbouw van een perspectiefloze ruimte</a:t>
            </a:r>
            <a:r>
              <a:rPr lang="nl-NL" dirty="0" smtClean="0"/>
              <a:t>.</a:t>
            </a:r>
            <a:endParaRPr lang="nl-NL" dirty="0"/>
          </a:p>
          <a:p>
            <a:r>
              <a:rPr lang="nl-NL" dirty="0"/>
              <a:t>In Marokko ontdekte hij nu zijn voorliefde voor de </a:t>
            </a:r>
            <a:r>
              <a:rPr lang="nl-NL" dirty="0" smtClean="0"/>
              <a:t>arabeske ( golvende lijnen ) en </a:t>
            </a:r>
            <a:r>
              <a:rPr lang="nl-NL" dirty="0"/>
              <a:t>het zwart als een variant van licht en niet langer als de kleur van de duisternis. </a:t>
            </a:r>
          </a:p>
        </p:txBody>
      </p:sp>
    </p:spTree>
    <p:extLst>
      <p:ext uri="{BB962C8B-B14F-4D97-AF65-F5344CB8AC3E}">
        <p14:creationId xmlns:p14="http://schemas.microsoft.com/office/powerpoint/2010/main" val="421406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Paul </a:t>
            </a:r>
            <a:r>
              <a:rPr lang="nl-NL" dirty="0" err="1" smtClean="0"/>
              <a:t>Klee</a:t>
            </a:r>
            <a:r>
              <a:rPr lang="nl-NL" dirty="0" smtClean="0"/>
              <a:t>: </a:t>
            </a:r>
            <a:br>
              <a:rPr lang="nl-NL" dirty="0" smtClean="0"/>
            </a:br>
            <a:r>
              <a:rPr lang="nl-NL" dirty="0" smtClean="0"/>
              <a:t>expressionist</a:t>
            </a:r>
            <a:endParaRPr lang="nl-NL" dirty="0"/>
          </a:p>
        </p:txBody>
      </p:sp>
      <p:pic>
        <p:nvPicPr>
          <p:cNvPr id="5" name="Tijdelijke aanduiding voor inhoud 4"/>
          <p:cNvPicPr>
            <a:picLocks noGrp="1" noChangeAspect="1"/>
          </p:cNvPicPr>
          <p:nvPr>
            <p:ph sz="half" idx="1"/>
          </p:nvPr>
        </p:nvPicPr>
        <p:blipFill>
          <a:blip r:embed="rId2"/>
          <a:srcRect t="1671" b="1671"/>
          <a:stretch>
            <a:fillRect/>
          </a:stretch>
        </p:blipFill>
        <p:spPr>
          <a:xfrm>
            <a:off x="323528" y="1600200"/>
            <a:ext cx="4038600" cy="4525963"/>
          </a:xfrm>
        </p:spPr>
      </p:pic>
      <p:sp>
        <p:nvSpPr>
          <p:cNvPr id="4" name="Tijdelijke aanduiding voor inhoud 3"/>
          <p:cNvSpPr>
            <a:spLocks noGrp="1"/>
          </p:cNvSpPr>
          <p:nvPr>
            <p:ph sz="half" idx="2"/>
          </p:nvPr>
        </p:nvSpPr>
        <p:spPr>
          <a:xfrm>
            <a:off x="4648200" y="404664"/>
            <a:ext cx="4172272" cy="6192688"/>
          </a:xfrm>
        </p:spPr>
        <p:txBody>
          <a:bodyPr>
            <a:noAutofit/>
          </a:bodyPr>
          <a:lstStyle/>
          <a:p>
            <a:r>
              <a:rPr lang="nl-NL" sz="1600" b="1" dirty="0" smtClean="0"/>
              <a:t>Paul </a:t>
            </a:r>
            <a:r>
              <a:rPr lang="nl-NL" sz="1600" b="1" dirty="0" err="1" smtClean="0"/>
              <a:t>Klee</a:t>
            </a:r>
            <a:r>
              <a:rPr lang="nl-NL" sz="1600" dirty="0" smtClean="0"/>
              <a:t> zocht </a:t>
            </a:r>
            <a:r>
              <a:rPr lang="nl-NL" sz="1600" dirty="0"/>
              <a:t>naar een ‘kleur-organisme’ dat overeenkomst zou vertonen met de samenstelling van het licht. </a:t>
            </a:r>
            <a:r>
              <a:rPr lang="nl-NL" sz="1600" dirty="0"/>
              <a:t>D</a:t>
            </a:r>
            <a:r>
              <a:rPr lang="nl-NL" sz="1600" dirty="0"/>
              <a:t>e reizende </a:t>
            </a:r>
            <a:r>
              <a:rPr lang="nl-NL" sz="1600" dirty="0" smtClean="0"/>
              <a:t>kunstenaar </a:t>
            </a:r>
            <a:r>
              <a:rPr lang="nl-NL" sz="1600" dirty="0" err="1" smtClean="0"/>
              <a:t>Klee</a:t>
            </a:r>
            <a:r>
              <a:rPr lang="nl-NL" sz="1600" dirty="0" smtClean="0"/>
              <a:t> stond </a:t>
            </a:r>
            <a:r>
              <a:rPr lang="nl-NL" sz="1600" dirty="0"/>
              <a:t>minder bij exotische motieven stil, dan bij het licht op de voorwerpen en het vlekkerig ritme van struiken in een landschap. Verder weg gelegen partijen moesten op dezelfde manier behandeld worden als dichterbij gelegen gedeelten. Op het platte vlak van hun aquarelpapier moest een ‘simultaan’ geheel tot stand komen. De aquarel-techniek was ideaal: je kon er snel mee werken en de doorschijnendheid maakt het mogelijk </a:t>
            </a:r>
            <a:r>
              <a:rPr lang="nl-NL" sz="1600" b="1" dirty="0"/>
              <a:t>de lichtwerking </a:t>
            </a:r>
            <a:r>
              <a:rPr lang="nl-NL" sz="1600" dirty="0"/>
              <a:t>optimaal door te geven. Op deze reis begon </a:t>
            </a:r>
            <a:r>
              <a:rPr lang="nl-NL" sz="1600" dirty="0" err="1"/>
              <a:t>Klee</a:t>
            </a:r>
            <a:r>
              <a:rPr lang="nl-NL" sz="1600" dirty="0"/>
              <a:t> voor het eerst in de trant van </a:t>
            </a:r>
            <a:r>
              <a:rPr lang="nl-NL" sz="1600" dirty="0" err="1"/>
              <a:t>Delaunay</a:t>
            </a:r>
            <a:r>
              <a:rPr lang="nl-NL" sz="1600" dirty="0"/>
              <a:t> te werken. Hij zocht naar een bijna </a:t>
            </a:r>
            <a:r>
              <a:rPr lang="nl-NL" sz="1600" b="1" dirty="0"/>
              <a:t>abstracte schilderformule</a:t>
            </a:r>
            <a:r>
              <a:rPr lang="nl-NL" sz="1600" dirty="0"/>
              <a:t> waarin hij toch specifieke </a:t>
            </a:r>
            <a:r>
              <a:rPr lang="nl-NL" sz="1600" b="1" dirty="0"/>
              <a:t>stemmingen en gevoelens </a:t>
            </a:r>
            <a:r>
              <a:rPr lang="nl-NL" sz="1600" dirty="0"/>
              <a:t>kon uiten. Tenslotte noteerde hij op de 16e april: “De kleur heeft mij in zijn macht. Dat is de essentie van een gelukkig uur: de kleur en ik zijn één. Ik ben schilder”.</a:t>
            </a:r>
            <a:endParaRPr lang="nl-NL" sz="1600" dirty="0"/>
          </a:p>
        </p:txBody>
      </p:sp>
    </p:spTree>
    <p:extLst>
      <p:ext uri="{BB962C8B-B14F-4D97-AF65-F5344CB8AC3E}">
        <p14:creationId xmlns:p14="http://schemas.microsoft.com/office/powerpoint/2010/main" val="308466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2800" dirty="0" smtClean="0"/>
              <a:t>VANAF  1900: ZOEKEN NAAR ABSTRACTIE</a:t>
            </a:r>
            <a:r>
              <a:rPr lang="en-US" sz="4000" dirty="0" smtClean="0"/>
              <a:t/>
            </a:r>
            <a:br>
              <a:rPr lang="en-US" sz="4000" dirty="0" smtClean="0"/>
            </a:br>
            <a:r>
              <a:rPr lang="en-US" sz="2700" dirty="0" smtClean="0"/>
              <a:t>REALISME ( </a:t>
            </a:r>
            <a:r>
              <a:rPr lang="en-US" sz="1600" dirty="0" smtClean="0"/>
              <a:t>VOORBEELD UIT RENAISSANCE : RAPHAEL</a:t>
            </a:r>
            <a:r>
              <a:rPr lang="en-US" sz="2700" dirty="0" smtClean="0"/>
              <a:t>)- </a:t>
            </a:r>
            <a:r>
              <a:rPr lang="en-US" sz="2700" dirty="0"/>
              <a:t>EXPRESSIONISME</a:t>
            </a:r>
            <a:endParaRPr lang="en-GB" sz="2700" dirty="0"/>
          </a:p>
        </p:txBody>
      </p:sp>
      <p:pic>
        <p:nvPicPr>
          <p:cNvPr id="16388" name="Picture 9" descr="jawlensky_mystical_head"/>
          <p:cNvPicPr>
            <a:picLocks noGrp="1" noChangeAspect="1" noChangeArrowheads="1"/>
          </p:cNvPicPr>
          <p:nvPr>
            <p:ph sz="half" idx="2"/>
          </p:nvPr>
        </p:nvPicPr>
        <p:blipFill>
          <a:blip r:embed="rId3"/>
          <a:srcRect/>
          <a:stretch>
            <a:fillRect/>
          </a:stretch>
        </p:blipFill>
        <p:spPr>
          <a:xfrm>
            <a:off x="4800600" y="1412875"/>
            <a:ext cx="3852863" cy="4752975"/>
          </a:xfrm>
          <a:noFill/>
        </p:spPr>
      </p:pic>
      <p:pic>
        <p:nvPicPr>
          <p:cNvPr id="3" name="Tijdelijke aanduiding voor inhoud 2" descr="RAPHAEL.jpg"/>
          <p:cNvPicPr>
            <a:picLocks noGrp="1" noChangeAspect="1"/>
          </p:cNvPicPr>
          <p:nvPr>
            <p:ph sz="half" idx="1"/>
          </p:nvPr>
        </p:nvPicPr>
        <p:blipFill>
          <a:blip r:embed="rId4">
            <a:extLst>
              <a:ext uri="{28A0092B-C50C-407E-A947-70E740481C1C}">
                <a14:useLocalDpi xmlns:a14="http://schemas.microsoft.com/office/drawing/2010/main" val="0"/>
              </a:ext>
            </a:extLst>
          </a:blip>
          <a:srcRect l="-6723" r="-672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95536" y="116632"/>
            <a:ext cx="8208912" cy="8771630"/>
          </a:xfrm>
          <a:prstGeom prst="rect">
            <a:avLst/>
          </a:prstGeom>
          <a:noFill/>
        </p:spPr>
        <p:txBody>
          <a:bodyPr wrap="square" rtlCol="0">
            <a:spAutoFit/>
          </a:bodyPr>
          <a:lstStyle/>
          <a:p>
            <a:r>
              <a:rPr lang="nl-NL" sz="2000" b="1" dirty="0" smtClean="0"/>
              <a:t>Kernpunten</a:t>
            </a:r>
            <a:r>
              <a:rPr lang="nl-NL" sz="2000" b="1" dirty="0"/>
              <a:t> </a:t>
            </a:r>
            <a:r>
              <a:rPr lang="nl-NL" sz="2000" b="1" dirty="0" smtClean="0"/>
              <a:t>MODERNE KUNST: AVANT GARDE KUNST</a:t>
            </a:r>
          </a:p>
          <a:p>
            <a:endParaRPr lang="nl-NL" sz="2000" b="1" dirty="0"/>
          </a:p>
          <a:p>
            <a:r>
              <a:rPr lang="nl-NL" sz="2000" dirty="0" smtClean="0"/>
              <a:t>Vernieuwing/modern zijn</a:t>
            </a:r>
          </a:p>
          <a:p>
            <a:r>
              <a:rPr lang="nl-NL" sz="2000" dirty="0" smtClean="0"/>
              <a:t>Uniciteit </a:t>
            </a:r>
            <a:r>
              <a:rPr lang="nl-NL" sz="2000" dirty="0"/>
              <a:t>&amp; </a:t>
            </a:r>
            <a:r>
              <a:rPr lang="nl-NL" sz="2000" dirty="0" smtClean="0"/>
              <a:t>Autonomie: </a:t>
            </a:r>
            <a:r>
              <a:rPr lang="nl-NL" sz="2000" i="1" dirty="0" err="1" smtClean="0"/>
              <a:t>L’art</a:t>
            </a:r>
            <a:r>
              <a:rPr lang="nl-NL" sz="2000" i="1" dirty="0" smtClean="0"/>
              <a:t> pour </a:t>
            </a:r>
            <a:r>
              <a:rPr lang="nl-NL" sz="2000" i="1" dirty="0" err="1" smtClean="0"/>
              <a:t>l’art</a:t>
            </a:r>
            <a:endParaRPr lang="nl-NL" sz="2000" i="1" dirty="0"/>
          </a:p>
          <a:p>
            <a:r>
              <a:rPr lang="nl-NL" sz="2000" dirty="0" smtClean="0"/>
              <a:t>Utopie </a:t>
            </a:r>
            <a:r>
              <a:rPr lang="nl-NL" sz="2000" dirty="0"/>
              <a:t>= Nieuwe, betere maatschappij </a:t>
            </a:r>
          </a:p>
          <a:p>
            <a:r>
              <a:rPr lang="nl-NL" sz="2000" dirty="0"/>
              <a:t>door </a:t>
            </a:r>
            <a:r>
              <a:rPr lang="nl-NL" sz="2000" dirty="0" smtClean="0"/>
              <a:t>Kunst ( Bauhaus )</a:t>
            </a:r>
            <a:endParaRPr lang="nl-NL" sz="2000" dirty="0"/>
          </a:p>
          <a:p>
            <a:r>
              <a:rPr lang="nl-NL" sz="2000" dirty="0" smtClean="0"/>
              <a:t>Zoeken </a:t>
            </a:r>
            <a:r>
              <a:rPr lang="nl-NL" sz="2000" dirty="0"/>
              <a:t>naar essentie (grondslagen</a:t>
            </a:r>
            <a:r>
              <a:rPr lang="nl-NL" sz="2000" dirty="0" smtClean="0"/>
              <a:t>): </a:t>
            </a:r>
            <a:r>
              <a:rPr lang="nl-NL" sz="2000" i="1" dirty="0" smtClean="0"/>
              <a:t>Kubisme, De Stijl</a:t>
            </a:r>
            <a:endParaRPr lang="nl-NL" sz="2000" i="1" dirty="0"/>
          </a:p>
          <a:p>
            <a:r>
              <a:rPr lang="nl-NL" sz="2000" dirty="0" smtClean="0"/>
              <a:t>Vorm </a:t>
            </a:r>
            <a:r>
              <a:rPr lang="nl-NL" sz="2000" dirty="0"/>
              <a:t>onderzoek (formeel</a:t>
            </a:r>
            <a:r>
              <a:rPr lang="nl-NL" sz="2000" dirty="0" smtClean="0"/>
              <a:t>): </a:t>
            </a:r>
            <a:r>
              <a:rPr lang="nl-NL" sz="2000" i="1" dirty="0" smtClean="0"/>
              <a:t>Kubisme, Constructivisme</a:t>
            </a:r>
            <a:endParaRPr lang="nl-NL" sz="2000" i="1" dirty="0"/>
          </a:p>
          <a:p>
            <a:r>
              <a:rPr lang="nl-NL" sz="2000" dirty="0" smtClean="0"/>
              <a:t>Abstractie: </a:t>
            </a:r>
            <a:r>
              <a:rPr lang="nl-NL" sz="2000" i="1" dirty="0" smtClean="0"/>
              <a:t>Constructivisme: De stijl</a:t>
            </a:r>
            <a:endParaRPr lang="nl-NL" sz="2000" i="1" dirty="0"/>
          </a:p>
          <a:p>
            <a:r>
              <a:rPr lang="nl-NL" sz="2000" dirty="0" smtClean="0"/>
              <a:t>Atonaliteit</a:t>
            </a:r>
            <a:endParaRPr lang="nl-NL" sz="2000" dirty="0"/>
          </a:p>
          <a:p>
            <a:r>
              <a:rPr lang="nl-NL" sz="2000" dirty="0" smtClean="0"/>
              <a:t>Expressie: </a:t>
            </a:r>
            <a:r>
              <a:rPr lang="nl-NL" sz="2000" i="1" dirty="0" smtClean="0"/>
              <a:t>Expressionisme</a:t>
            </a:r>
            <a:endParaRPr lang="nl-NL" sz="2000" i="1" dirty="0"/>
          </a:p>
          <a:p>
            <a:r>
              <a:rPr lang="nl-NL" sz="2000" dirty="0" smtClean="0"/>
              <a:t>Angst </a:t>
            </a:r>
            <a:r>
              <a:rPr lang="nl-NL" sz="2000" dirty="0"/>
              <a:t>&amp; </a:t>
            </a:r>
            <a:r>
              <a:rPr lang="nl-NL" sz="2000" dirty="0" smtClean="0"/>
              <a:t>Vervreemding: </a:t>
            </a:r>
            <a:r>
              <a:rPr lang="nl-NL" sz="2000" i="1" dirty="0" smtClean="0"/>
              <a:t>Expressionisme en Surrealisme </a:t>
            </a:r>
          </a:p>
          <a:p>
            <a:endParaRPr lang="nl-NL" dirty="0"/>
          </a:p>
          <a:p>
            <a:r>
              <a:rPr lang="nl-NL" dirty="0">
                <a:hlinkClick r:id="rId2"/>
              </a:rPr>
              <a:t>http://www.expertisecentrum-kunsttheorie.nl/cms_data/cultuurmoderneA4.</a:t>
            </a:r>
            <a:r>
              <a:rPr lang="nl-NL" dirty="0" smtClean="0">
                <a:hlinkClick r:id="rId2"/>
              </a:rPr>
              <a:t>pdf</a:t>
            </a:r>
            <a:endParaRPr lang="nl-NL" dirty="0" smtClean="0"/>
          </a:p>
          <a:p>
            <a:endParaRPr lang="nl-NL" dirty="0"/>
          </a:p>
          <a:p>
            <a:r>
              <a:rPr lang="nl-NL" b="1" dirty="0" smtClean="0"/>
              <a:t>MAATSCHAPPELIJKE VERANDERINGEN:</a:t>
            </a:r>
          </a:p>
          <a:p>
            <a:r>
              <a:rPr lang="nl-NL" dirty="0" smtClean="0"/>
              <a:t>Onderzoek naar de </a:t>
            </a:r>
            <a:r>
              <a:rPr lang="nl-NL" dirty="0" err="1" smtClean="0"/>
              <a:t>psyche</a:t>
            </a:r>
            <a:r>
              <a:rPr lang="nl-NL" dirty="0" smtClean="0"/>
              <a:t> van de mens: Freud</a:t>
            </a:r>
          </a:p>
          <a:p>
            <a:r>
              <a:rPr lang="nl-NL" dirty="0" smtClean="0"/>
              <a:t>Emancipatie van de vrouw, de arbeider</a:t>
            </a:r>
          </a:p>
          <a:p>
            <a:r>
              <a:rPr lang="nl-NL" dirty="0" smtClean="0"/>
              <a:t>WO I en WO II</a:t>
            </a:r>
          </a:p>
          <a:p>
            <a:r>
              <a:rPr lang="nl-NL" dirty="0" smtClean="0"/>
              <a:t>Werkeloosheid</a:t>
            </a:r>
          </a:p>
          <a:p>
            <a:r>
              <a:rPr lang="nl-NL" dirty="0" smtClean="0"/>
              <a:t>Technologische ontwikkeling: vliegtuig, auto, trein, industrie, radio</a:t>
            </a:r>
          </a:p>
          <a:p>
            <a:r>
              <a:rPr lang="nl-NL" dirty="0" smtClean="0"/>
              <a:t>Internationalisering: opkomst Amerika</a:t>
            </a:r>
          </a:p>
          <a:p>
            <a:r>
              <a:rPr lang="nl-NL" dirty="0" smtClean="0"/>
              <a:t>Socialisme, communisme</a:t>
            </a:r>
          </a:p>
          <a:p>
            <a:endParaRPr lang="nl-NL" b="1" dirty="0" smtClean="0"/>
          </a:p>
          <a:p>
            <a:endParaRPr lang="nl-NL" dirty="0"/>
          </a:p>
          <a:p>
            <a:endParaRPr lang="nl-NL" dirty="0" smtClean="0"/>
          </a:p>
          <a:p>
            <a:endParaRPr lang="nl-NL" dirty="0"/>
          </a:p>
          <a:p>
            <a:endParaRPr lang="nl-NL" dirty="0" smtClean="0"/>
          </a:p>
          <a:p>
            <a:endParaRPr lang="nl-NL" dirty="0"/>
          </a:p>
          <a:p>
            <a:endParaRPr lang="nl-NL" dirty="0"/>
          </a:p>
        </p:txBody>
      </p:sp>
    </p:spTree>
    <p:extLst>
      <p:ext uri="{BB962C8B-B14F-4D97-AF65-F5344CB8AC3E}">
        <p14:creationId xmlns:p14="http://schemas.microsoft.com/office/powerpoint/2010/main" val="1228134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nl-NL" dirty="0" smtClean="0"/>
              <a:t>Moderne beeldende kunst</a:t>
            </a:r>
            <a:endParaRPr lang="nl-NL" dirty="0"/>
          </a:p>
        </p:txBody>
      </p:sp>
      <p:sp>
        <p:nvSpPr>
          <p:cNvPr id="3" name="Tijdelijke aanduiding voor inhoud 2"/>
          <p:cNvSpPr>
            <a:spLocks noGrp="1"/>
          </p:cNvSpPr>
          <p:nvPr>
            <p:ph sz="quarter" idx="1"/>
          </p:nvPr>
        </p:nvSpPr>
        <p:spPr/>
        <p:txBody>
          <a:bodyPr>
            <a:normAutofit/>
          </a:bodyPr>
          <a:lstStyle/>
          <a:p>
            <a:r>
              <a:rPr lang="nl-NL" sz="2000" b="1" dirty="0" smtClean="0"/>
              <a:t>Expressionisme:</a:t>
            </a:r>
          </a:p>
          <a:p>
            <a:r>
              <a:rPr lang="nl-NL" sz="2000" dirty="0" smtClean="0"/>
              <a:t>Duitsland: vanaf 1905</a:t>
            </a:r>
          </a:p>
          <a:p>
            <a:r>
              <a:rPr lang="nl-NL" sz="2000" dirty="0" smtClean="0"/>
              <a:t>Die </a:t>
            </a:r>
            <a:r>
              <a:rPr lang="nl-NL" sz="2000" dirty="0" err="1" smtClean="0"/>
              <a:t>Brucke</a:t>
            </a:r>
            <a:r>
              <a:rPr lang="nl-NL" sz="2000" dirty="0" smtClean="0"/>
              <a:t>, Der </a:t>
            </a:r>
            <a:r>
              <a:rPr lang="nl-NL" sz="2000" dirty="0" err="1" smtClean="0"/>
              <a:t>Blaue</a:t>
            </a:r>
            <a:r>
              <a:rPr lang="nl-NL" sz="2000" dirty="0" smtClean="0"/>
              <a:t> </a:t>
            </a:r>
            <a:r>
              <a:rPr lang="nl-NL" sz="2000" dirty="0" err="1" smtClean="0"/>
              <a:t>Reiter</a:t>
            </a:r>
            <a:endParaRPr lang="nl-NL" sz="2000" dirty="0" smtClean="0"/>
          </a:p>
          <a:p>
            <a:r>
              <a:rPr lang="nl-NL" sz="2000" dirty="0" smtClean="0"/>
              <a:t>Schildertechniek en kleur</a:t>
            </a:r>
          </a:p>
          <a:p>
            <a:r>
              <a:rPr lang="nl-NL" sz="2000" dirty="0" smtClean="0"/>
              <a:t>Inspiratie: Van Gogh en primitieve kunst</a:t>
            </a:r>
          </a:p>
          <a:p>
            <a:endParaRPr lang="nl-NL" sz="2000" dirty="0"/>
          </a:p>
        </p:txBody>
      </p:sp>
      <p:sp>
        <p:nvSpPr>
          <p:cNvPr id="4" name="Tijdelijke aanduiding voor inhoud 3"/>
          <p:cNvSpPr>
            <a:spLocks noGrp="1"/>
          </p:cNvSpPr>
          <p:nvPr>
            <p:ph sz="quarter" idx="2"/>
          </p:nvPr>
        </p:nvSpPr>
        <p:spPr/>
        <p:txBody>
          <a:bodyPr>
            <a:normAutofit/>
          </a:bodyPr>
          <a:lstStyle/>
          <a:p>
            <a:r>
              <a:rPr lang="nl-NL" sz="2000" b="1" dirty="0" smtClean="0"/>
              <a:t>Kubisme:</a:t>
            </a:r>
          </a:p>
          <a:p>
            <a:r>
              <a:rPr lang="nl-NL" sz="2000" dirty="0" smtClean="0"/>
              <a:t>Frankrijk: 1905-1920</a:t>
            </a:r>
          </a:p>
          <a:p>
            <a:r>
              <a:rPr lang="nl-NL" sz="2000" dirty="0" smtClean="0"/>
              <a:t>Picasso, Braque, Gris</a:t>
            </a:r>
          </a:p>
          <a:p>
            <a:r>
              <a:rPr lang="nl-NL" sz="2000" dirty="0" smtClean="0"/>
              <a:t>Vorm en ruimte en compositie</a:t>
            </a:r>
          </a:p>
          <a:p>
            <a:r>
              <a:rPr lang="nl-NL" sz="2000" dirty="0" smtClean="0"/>
              <a:t>Inspiratie: </a:t>
            </a:r>
            <a:r>
              <a:rPr lang="nl-NL" sz="2000" dirty="0"/>
              <a:t>A</a:t>
            </a:r>
            <a:r>
              <a:rPr lang="nl-NL" sz="2000" dirty="0" smtClean="0"/>
              <a:t>frikaanse kunst</a:t>
            </a:r>
            <a:endParaRPr lang="nl-NL" sz="2000" dirty="0"/>
          </a:p>
        </p:txBody>
      </p:sp>
      <p:sp>
        <p:nvSpPr>
          <p:cNvPr id="5" name="Tijdelijke aanduiding voor inhoud 4"/>
          <p:cNvSpPr>
            <a:spLocks noGrp="1"/>
          </p:cNvSpPr>
          <p:nvPr>
            <p:ph sz="quarter" idx="3"/>
          </p:nvPr>
        </p:nvSpPr>
        <p:spPr/>
        <p:txBody>
          <a:bodyPr>
            <a:normAutofit/>
          </a:bodyPr>
          <a:lstStyle/>
          <a:p>
            <a:r>
              <a:rPr lang="nl-NL" sz="2000" b="1" dirty="0" smtClean="0"/>
              <a:t>Futurisme:</a:t>
            </a:r>
          </a:p>
          <a:p>
            <a:r>
              <a:rPr lang="nl-NL" sz="2000" dirty="0" err="1" smtClean="0"/>
              <a:t>Italie</a:t>
            </a:r>
            <a:r>
              <a:rPr lang="nl-NL" sz="2000" dirty="0" smtClean="0"/>
              <a:t>: 1910-1929</a:t>
            </a:r>
          </a:p>
          <a:p>
            <a:r>
              <a:rPr lang="nl-NL" sz="2000" dirty="0" err="1" smtClean="0"/>
              <a:t>Boccioni</a:t>
            </a:r>
            <a:r>
              <a:rPr lang="nl-NL" sz="2000" dirty="0" smtClean="0"/>
              <a:t>, </a:t>
            </a:r>
            <a:r>
              <a:rPr lang="nl-NL" sz="2000" dirty="0" err="1" smtClean="0"/>
              <a:t>Balla</a:t>
            </a:r>
            <a:r>
              <a:rPr lang="nl-NL" sz="2000" dirty="0" smtClean="0"/>
              <a:t>, </a:t>
            </a:r>
            <a:r>
              <a:rPr lang="nl-NL" sz="2000" dirty="0" err="1" smtClean="0"/>
              <a:t>Carra</a:t>
            </a:r>
            <a:endParaRPr lang="nl-NL" sz="2000" dirty="0" smtClean="0"/>
          </a:p>
          <a:p>
            <a:r>
              <a:rPr lang="nl-NL" sz="2000" dirty="0" smtClean="0"/>
              <a:t>Snelheid en beweging</a:t>
            </a:r>
          </a:p>
          <a:p>
            <a:r>
              <a:rPr lang="nl-NL" sz="2000" dirty="0" smtClean="0"/>
              <a:t>Inspiratie: industriële, snel veranderende  samenleving</a:t>
            </a:r>
            <a:endParaRPr lang="nl-NL" sz="2000" dirty="0"/>
          </a:p>
        </p:txBody>
      </p:sp>
      <p:sp>
        <p:nvSpPr>
          <p:cNvPr id="6" name="Tijdelijke aanduiding voor inhoud 5"/>
          <p:cNvSpPr>
            <a:spLocks noGrp="1"/>
          </p:cNvSpPr>
          <p:nvPr>
            <p:ph sz="quarter" idx="4"/>
          </p:nvPr>
        </p:nvSpPr>
        <p:spPr/>
        <p:txBody>
          <a:bodyPr>
            <a:normAutofit/>
          </a:bodyPr>
          <a:lstStyle/>
          <a:p>
            <a:r>
              <a:rPr lang="nl-NL" sz="2000" b="1" dirty="0" smtClean="0"/>
              <a:t>Constructivisme: Rusland: </a:t>
            </a:r>
            <a:r>
              <a:rPr lang="nl-NL" sz="2000" dirty="0" smtClean="0"/>
              <a:t>1914-1925</a:t>
            </a:r>
          </a:p>
          <a:p>
            <a:r>
              <a:rPr lang="nl-NL" sz="2000" dirty="0" err="1" smtClean="0"/>
              <a:t>Malevitch</a:t>
            </a:r>
            <a:endParaRPr lang="nl-NL" sz="2000" dirty="0" smtClean="0"/>
          </a:p>
          <a:p>
            <a:r>
              <a:rPr lang="nl-NL" sz="2000" dirty="0" smtClean="0"/>
              <a:t>Abstracte vormen</a:t>
            </a:r>
          </a:p>
          <a:p>
            <a:r>
              <a:rPr lang="nl-NL" sz="2000" dirty="0" smtClean="0"/>
              <a:t>Inspiratie: Iconen,  kunst in dienst van de staat</a:t>
            </a:r>
            <a:endParaRPr lang="nl-NL" sz="2000" dirty="0"/>
          </a:p>
        </p:txBody>
      </p:sp>
    </p:spTree>
    <p:extLst>
      <p:ext uri="{BB962C8B-B14F-4D97-AF65-F5344CB8AC3E}">
        <p14:creationId xmlns:p14="http://schemas.microsoft.com/office/powerpoint/2010/main" val="1766515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260350"/>
            <a:ext cx="8218487" cy="1157288"/>
          </a:xfrm>
        </p:spPr>
        <p:txBody>
          <a:bodyPr>
            <a:normAutofit/>
          </a:bodyPr>
          <a:lstStyle/>
          <a:p>
            <a:pPr eaLnBrk="1" hangingPunct="1"/>
            <a:r>
              <a:rPr lang="en-US" sz="2800" dirty="0"/>
              <a:t>EXPRESSIONISME: DUITSLAND: </a:t>
            </a:r>
            <a:r>
              <a:rPr lang="en-US" sz="2800" dirty="0" smtClean="0"/>
              <a:t/>
            </a:r>
            <a:br>
              <a:rPr lang="en-US" sz="2800" dirty="0" smtClean="0"/>
            </a:br>
            <a:r>
              <a:rPr lang="en-US" sz="2800" dirty="0" smtClean="0"/>
              <a:t>KANDINSKY</a:t>
            </a:r>
            <a:r>
              <a:rPr lang="en-US" sz="2800" dirty="0"/>
              <a:t>: DER BLAUE REITER</a:t>
            </a:r>
            <a:endParaRPr lang="en-GB" sz="2800" dirty="0"/>
          </a:p>
        </p:txBody>
      </p:sp>
      <p:sp>
        <p:nvSpPr>
          <p:cNvPr id="19459" name="Rectangle 4"/>
          <p:cNvSpPr>
            <a:spLocks noGrp="1" noChangeArrowheads="1"/>
          </p:cNvSpPr>
          <p:nvPr>
            <p:ph type="body" sz="half" idx="1"/>
          </p:nvPr>
        </p:nvSpPr>
        <p:spPr>
          <a:xfrm>
            <a:off x="457200" y="1268760"/>
            <a:ext cx="4038600" cy="4857403"/>
          </a:xfrm>
        </p:spPr>
        <p:txBody>
          <a:bodyPr>
            <a:normAutofit/>
          </a:bodyPr>
          <a:lstStyle/>
          <a:p>
            <a:pPr eaLnBrk="1" hangingPunct="1"/>
            <a:endParaRPr lang="en-US" sz="1600" dirty="0" smtClean="0"/>
          </a:p>
          <a:p>
            <a:pPr eaLnBrk="1" hangingPunct="1"/>
            <a:r>
              <a:rPr lang="en-US" sz="1600" b="1" dirty="0" err="1" smtClean="0"/>
              <a:t>Emoties</a:t>
            </a:r>
            <a:r>
              <a:rPr lang="en-US" sz="1600" b="1" dirty="0" smtClean="0"/>
              <a:t> van </a:t>
            </a:r>
            <a:r>
              <a:rPr lang="en-US" sz="1600" b="1" dirty="0" err="1" smtClean="0"/>
              <a:t>kleur</a:t>
            </a:r>
            <a:r>
              <a:rPr lang="en-US" sz="1600" b="1" dirty="0" smtClean="0"/>
              <a:t>, </a:t>
            </a:r>
            <a:r>
              <a:rPr lang="en-US" sz="1600" b="1" dirty="0" err="1" smtClean="0"/>
              <a:t>lijn</a:t>
            </a:r>
            <a:r>
              <a:rPr lang="en-US" sz="1600" b="1" dirty="0" smtClean="0"/>
              <a:t> en </a:t>
            </a:r>
            <a:r>
              <a:rPr lang="en-US" sz="1600" b="1" dirty="0" err="1" smtClean="0"/>
              <a:t>vorm</a:t>
            </a:r>
            <a:r>
              <a:rPr lang="en-US" sz="1600" b="1" dirty="0" smtClean="0"/>
              <a:t>: </a:t>
            </a:r>
            <a:r>
              <a:rPr lang="en-US" sz="1600" b="1" dirty="0" err="1" smtClean="0"/>
              <a:t>improvisaties</a:t>
            </a:r>
            <a:r>
              <a:rPr lang="en-US" sz="1600" b="1" dirty="0" smtClean="0"/>
              <a:t>/ </a:t>
            </a:r>
            <a:r>
              <a:rPr lang="en-US" sz="1600" b="1" dirty="0" err="1" smtClean="0"/>
              <a:t>composities</a:t>
            </a:r>
            <a:endParaRPr lang="en-US" sz="1600" b="1" dirty="0" smtClean="0"/>
          </a:p>
          <a:p>
            <a:pPr eaLnBrk="1" hangingPunct="1"/>
            <a:r>
              <a:rPr lang="nl-NL" sz="1600" b="1" dirty="0" smtClean="0"/>
              <a:t>R</a:t>
            </a:r>
            <a:r>
              <a:rPr lang="en-US" sz="1600" b="1" dirty="0" err="1" smtClean="0"/>
              <a:t>elatie</a:t>
            </a:r>
            <a:r>
              <a:rPr lang="en-US" sz="1600" b="1" dirty="0" smtClean="0"/>
              <a:t> met </a:t>
            </a:r>
            <a:r>
              <a:rPr lang="en-US" sz="1600" b="1" dirty="0" err="1" smtClean="0"/>
              <a:t>muziek</a:t>
            </a:r>
            <a:r>
              <a:rPr lang="en-US" sz="1600" b="1" dirty="0" smtClean="0"/>
              <a:t> van Schonberg: </a:t>
            </a:r>
            <a:r>
              <a:rPr lang="en-US" sz="1600" b="1" dirty="0" err="1" smtClean="0"/>
              <a:t>kleur</a:t>
            </a:r>
            <a:r>
              <a:rPr lang="en-US" sz="1600" b="1" dirty="0" smtClean="0"/>
              <a:t>= </a:t>
            </a:r>
            <a:r>
              <a:rPr lang="en-US" sz="1600" b="1" dirty="0" err="1" smtClean="0"/>
              <a:t>toon</a:t>
            </a:r>
            <a:endParaRPr lang="en-US" sz="1600" dirty="0" smtClean="0"/>
          </a:p>
          <a:p>
            <a:pPr eaLnBrk="1" hangingPunct="1"/>
            <a:r>
              <a:rPr lang="en-US" sz="1600" dirty="0" err="1" smtClean="0"/>
              <a:t>Onderwerp</a:t>
            </a:r>
            <a:r>
              <a:rPr lang="en-US" sz="1600" dirty="0"/>
              <a:t>: </a:t>
            </a:r>
            <a:r>
              <a:rPr lang="en-US" sz="1600" dirty="0" err="1"/>
              <a:t>abstractie</a:t>
            </a:r>
            <a:endParaRPr lang="en-US" sz="1600" dirty="0"/>
          </a:p>
          <a:p>
            <a:pPr eaLnBrk="1" hangingPunct="1"/>
            <a:r>
              <a:rPr lang="en-US" sz="1600" dirty="0" err="1"/>
              <a:t>Kleur</a:t>
            </a:r>
            <a:r>
              <a:rPr lang="en-US" sz="1600" dirty="0"/>
              <a:t>: contrast</a:t>
            </a:r>
          </a:p>
          <a:p>
            <a:pPr eaLnBrk="1" hangingPunct="1"/>
            <a:r>
              <a:rPr lang="en-US" sz="1600" dirty="0" err="1"/>
              <a:t>Lijn</a:t>
            </a:r>
            <a:r>
              <a:rPr lang="en-US" sz="1600" dirty="0"/>
              <a:t>: </a:t>
            </a:r>
            <a:r>
              <a:rPr lang="en-US" sz="1600" dirty="0" err="1"/>
              <a:t>beweeglijk</a:t>
            </a:r>
            <a:r>
              <a:rPr lang="en-US" sz="1600" dirty="0"/>
              <a:t>, </a:t>
            </a:r>
            <a:r>
              <a:rPr lang="en-US" sz="1600" dirty="0" err="1"/>
              <a:t>sierlijk</a:t>
            </a:r>
            <a:endParaRPr lang="en-US" sz="1600" dirty="0"/>
          </a:p>
          <a:p>
            <a:pPr eaLnBrk="1" hangingPunct="1"/>
            <a:r>
              <a:rPr lang="en-US" sz="1600" dirty="0" err="1"/>
              <a:t>Vorm</a:t>
            </a:r>
            <a:r>
              <a:rPr lang="en-US" sz="1600" dirty="0"/>
              <a:t>: </a:t>
            </a:r>
            <a:r>
              <a:rPr lang="en-US" sz="1600" dirty="0" err="1"/>
              <a:t>vloeiend</a:t>
            </a:r>
            <a:r>
              <a:rPr lang="en-US" sz="1600" dirty="0"/>
              <a:t>, abstract</a:t>
            </a:r>
          </a:p>
          <a:p>
            <a:pPr eaLnBrk="1" hangingPunct="1"/>
            <a:r>
              <a:rPr lang="en-US" sz="1600" dirty="0" err="1"/>
              <a:t>Schilderwijze</a:t>
            </a:r>
            <a:r>
              <a:rPr lang="en-US" sz="1600" dirty="0"/>
              <a:t>: </a:t>
            </a:r>
            <a:r>
              <a:rPr lang="en-US" sz="1600" dirty="0" err="1"/>
              <a:t>snel</a:t>
            </a:r>
            <a:r>
              <a:rPr lang="en-US" sz="1600" dirty="0"/>
              <a:t>, </a:t>
            </a:r>
            <a:r>
              <a:rPr lang="en-US" sz="1600" dirty="0" err="1"/>
              <a:t>vloeiend</a:t>
            </a:r>
            <a:r>
              <a:rPr lang="en-US" sz="1600" dirty="0"/>
              <a:t>, </a:t>
            </a:r>
            <a:r>
              <a:rPr lang="en-US" sz="1600" dirty="0" err="1"/>
              <a:t>lijnen</a:t>
            </a:r>
            <a:r>
              <a:rPr lang="en-US" sz="1600" dirty="0"/>
              <a:t>, </a:t>
            </a:r>
            <a:r>
              <a:rPr lang="en-US" sz="1600" dirty="0" err="1"/>
              <a:t>vlakken</a:t>
            </a:r>
            <a:endParaRPr lang="en-GB" sz="1600" dirty="0"/>
          </a:p>
        </p:txBody>
      </p:sp>
      <p:pic>
        <p:nvPicPr>
          <p:cNvPr id="19460" name="Picture 6" descr="kandinsky compositie 4"/>
          <p:cNvPicPr>
            <a:picLocks noGrp="1" noChangeAspect="1" noChangeArrowheads="1"/>
          </p:cNvPicPr>
          <p:nvPr>
            <p:ph sz="half" idx="2"/>
          </p:nvPr>
        </p:nvPicPr>
        <p:blipFill>
          <a:blip r:embed="rId2"/>
          <a:srcRect/>
          <a:stretch>
            <a:fillRect/>
          </a:stretch>
        </p:blipFill>
        <p:spPr>
          <a:xfrm>
            <a:off x="812529" y="4739356"/>
            <a:ext cx="2751360" cy="1740967"/>
          </a:xfrm>
          <a:noFill/>
        </p:spPr>
      </p:pic>
      <p:pic>
        <p:nvPicPr>
          <p:cNvPr id="19461" name="Picture 9" descr="kandinsky compositie 5"/>
          <p:cNvPicPr>
            <a:picLocks noChangeAspect="1" noChangeArrowheads="1"/>
          </p:cNvPicPr>
          <p:nvPr/>
        </p:nvPicPr>
        <p:blipFill>
          <a:blip r:embed="rId3"/>
          <a:srcRect/>
          <a:stretch>
            <a:fillRect/>
          </a:stretch>
        </p:blipFill>
        <p:spPr bwMode="auto">
          <a:xfrm>
            <a:off x="4644008" y="3813176"/>
            <a:ext cx="3888432" cy="2714636"/>
          </a:xfrm>
          <a:prstGeom prst="rect">
            <a:avLst/>
          </a:prstGeom>
          <a:noFill/>
          <a:ln w="9525">
            <a:noFill/>
            <a:miter lim="800000"/>
            <a:headEnd/>
            <a:tailEnd/>
          </a:ln>
        </p:spPr>
      </p:pic>
      <p:pic>
        <p:nvPicPr>
          <p:cNvPr id="3" name="Afbeelding 2"/>
          <p:cNvPicPr>
            <a:picLocks noChangeAspect="1"/>
          </p:cNvPicPr>
          <p:nvPr/>
        </p:nvPicPr>
        <p:blipFill>
          <a:blip r:embed="rId4"/>
          <a:stretch>
            <a:fillRect/>
          </a:stretch>
        </p:blipFill>
        <p:spPr>
          <a:xfrm>
            <a:off x="4644008" y="1582812"/>
            <a:ext cx="2808312" cy="20317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ormAutofit fontScale="90000"/>
          </a:bodyPr>
          <a:lstStyle/>
          <a:p>
            <a:pPr algn="l"/>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smtClean="0"/>
              <a:t/>
            </a:r>
            <a:br>
              <a:rPr lang="nl-NL" sz="2000" dirty="0" smtClean="0"/>
            </a:br>
            <a:r>
              <a:rPr lang="nl-NL" sz="2000" dirty="0"/>
              <a:t/>
            </a:r>
            <a:br>
              <a:rPr lang="nl-NL" sz="2000" dirty="0"/>
            </a:br>
            <a:r>
              <a:rPr lang="nl-NL" sz="2200" dirty="0" smtClean="0"/>
              <a:t>Uitspraken van </a:t>
            </a:r>
            <a:r>
              <a:rPr lang="nl-NL" sz="2200" dirty="0" err="1" smtClean="0"/>
              <a:t>Kandinsky</a:t>
            </a:r>
            <a:r>
              <a:rPr lang="nl-NL" sz="2200" dirty="0" smtClean="0"/>
              <a:t>: </a:t>
            </a:r>
            <a:r>
              <a:rPr lang="nl-NL" sz="2200" b="1" dirty="0" smtClean="0"/>
              <a:t>“ </a:t>
            </a:r>
            <a:r>
              <a:rPr lang="nl-NL" sz="2200" b="1" dirty="0" err="1" smtClean="0"/>
              <a:t>Uber</a:t>
            </a:r>
            <a:r>
              <a:rPr lang="nl-NL" sz="2200" b="1" dirty="0" smtClean="0"/>
              <a:t> das </a:t>
            </a:r>
            <a:r>
              <a:rPr lang="nl-NL" sz="2200" b="1" dirty="0" err="1" smtClean="0"/>
              <a:t>Geistige</a:t>
            </a:r>
            <a:r>
              <a:rPr lang="nl-NL" sz="2200" b="1" dirty="0" smtClean="0"/>
              <a:t> in der Kunst”</a:t>
            </a:r>
            <a:r>
              <a:rPr lang="nl-NL" sz="2200" dirty="0" smtClean="0"/>
              <a:t>: </a:t>
            </a:r>
            <a:br>
              <a:rPr lang="nl-NL" sz="2200" dirty="0" smtClean="0"/>
            </a:br>
            <a:r>
              <a:rPr lang="nl-NL" sz="2200" dirty="0" smtClean="0"/>
              <a:t>De abstracte kunst moet uitdrukking geven aan de niet materiële, geestelijke wereld. </a:t>
            </a:r>
            <a:r>
              <a:rPr lang="nl-NL" sz="2200" dirty="0"/>
              <a:t/>
            </a:r>
            <a:br>
              <a:rPr lang="nl-NL" sz="2200" dirty="0"/>
            </a:br>
            <a:r>
              <a:rPr lang="nl-NL" sz="2200" dirty="0" smtClean="0"/>
              <a:t/>
            </a:r>
            <a:br>
              <a:rPr lang="nl-NL" sz="2200" dirty="0" smtClean="0"/>
            </a:br>
            <a:r>
              <a:rPr lang="en-US" sz="2200" dirty="0" smtClean="0"/>
              <a:t/>
            </a:r>
            <a:br>
              <a:rPr lang="en-US" sz="22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endParaRPr lang="nl-NL" sz="2000" dirty="0"/>
          </a:p>
        </p:txBody>
      </p:sp>
      <p:sp>
        <p:nvSpPr>
          <p:cNvPr id="3" name="Tijdelijke aanduiding voor tekst 2"/>
          <p:cNvSpPr>
            <a:spLocks noGrp="1"/>
          </p:cNvSpPr>
          <p:nvPr>
            <p:ph type="body" sz="half" idx="1"/>
          </p:nvPr>
        </p:nvSpPr>
        <p:spPr>
          <a:xfrm>
            <a:off x="457200" y="1600200"/>
            <a:ext cx="4038600" cy="5069160"/>
          </a:xfrm>
        </p:spPr>
        <p:txBody>
          <a:bodyPr>
            <a:normAutofit/>
          </a:bodyPr>
          <a:lstStyle/>
          <a:p>
            <a:r>
              <a:rPr lang="nl-NL" sz="2000" dirty="0" smtClean="0"/>
              <a:t>De violen, de diepe bastonen en vooral de blaasinstrumenten belichamen voor mij heel de kracht van het vroege avonduur. Ik zag al mijn kleuren voor de geest: zij stonden voor mijn </a:t>
            </a:r>
            <a:r>
              <a:rPr lang="nl-NL" sz="2000" dirty="0" smtClean="0"/>
              <a:t>ogen. Het </a:t>
            </a:r>
            <a:r>
              <a:rPr lang="nl-NL" sz="2000" dirty="0" smtClean="0"/>
              <a:t>was me heel duidelijk dat de schilderkunst soortgelijke krachten zou kunnen losmaken als de muziek</a:t>
            </a:r>
            <a:r>
              <a:rPr lang="nl-NL" sz="2000" dirty="0" smtClean="0"/>
              <a:t>.</a:t>
            </a:r>
          </a:p>
          <a:p>
            <a:endParaRPr lang="nl-NL" sz="2000" dirty="0" smtClean="0"/>
          </a:p>
          <a:p>
            <a:pPr marL="0" indent="0">
              <a:buNone/>
            </a:pPr>
            <a:r>
              <a:rPr lang="nl-NL" sz="1400" i="1" dirty="0" smtClean="0"/>
              <a:t>In onderstaand filmpje zie je hoe </a:t>
            </a:r>
            <a:r>
              <a:rPr lang="nl-NL" sz="1400" i="1" dirty="0" err="1" smtClean="0"/>
              <a:t>Kandinsky</a:t>
            </a:r>
            <a:r>
              <a:rPr lang="nl-NL" sz="1400" i="1" dirty="0" smtClean="0"/>
              <a:t> een schilderij componeert.</a:t>
            </a:r>
            <a:endParaRPr lang="nl-NL" sz="1400" i="1" dirty="0"/>
          </a:p>
          <a:p>
            <a:r>
              <a:rPr lang="nl-NL" sz="2000" dirty="0">
                <a:hlinkClick r:id="rId2"/>
              </a:rPr>
              <a:t>https://www.youtube.com/watch?v=</a:t>
            </a:r>
            <a:r>
              <a:rPr lang="nl-NL" sz="2000" dirty="0" smtClean="0">
                <a:hlinkClick r:id="rId2"/>
              </a:rPr>
              <a:t>Tyoyeh3wLQQ</a:t>
            </a:r>
            <a:endParaRPr lang="nl-NL" sz="2000" dirty="0" smtClean="0"/>
          </a:p>
          <a:p>
            <a:endParaRPr lang="nl-NL" sz="2000" dirty="0"/>
          </a:p>
        </p:txBody>
      </p:sp>
      <p:sp>
        <p:nvSpPr>
          <p:cNvPr id="4" name="Tijdelijke aanduiding voor inhoud 3"/>
          <p:cNvSpPr>
            <a:spLocks noGrp="1"/>
          </p:cNvSpPr>
          <p:nvPr>
            <p:ph sz="half" idx="2"/>
          </p:nvPr>
        </p:nvSpPr>
        <p:spPr>
          <a:xfrm>
            <a:off x="4648200" y="1600200"/>
            <a:ext cx="4038600" cy="5257800"/>
          </a:xfrm>
        </p:spPr>
        <p:txBody>
          <a:bodyPr>
            <a:normAutofit/>
          </a:bodyPr>
          <a:lstStyle/>
          <a:p>
            <a:r>
              <a:rPr lang="nl-NL" sz="2000" dirty="0" smtClean="0"/>
              <a:t>De vorm is de zichtbare expressie van de innerlijke inhoud</a:t>
            </a:r>
          </a:p>
        </p:txBody>
      </p:sp>
      <p:pic>
        <p:nvPicPr>
          <p:cNvPr id="5" name="Afbeelding 4"/>
          <p:cNvPicPr>
            <a:picLocks noChangeAspect="1"/>
          </p:cNvPicPr>
          <p:nvPr/>
        </p:nvPicPr>
        <p:blipFill>
          <a:blip r:embed="rId3"/>
          <a:stretch>
            <a:fillRect/>
          </a:stretch>
        </p:blipFill>
        <p:spPr>
          <a:xfrm>
            <a:off x="4645909" y="2564904"/>
            <a:ext cx="4318579" cy="2880320"/>
          </a:xfrm>
          <a:prstGeom prst="rect">
            <a:avLst/>
          </a:prstGeom>
        </p:spPr>
      </p:pic>
      <p:sp>
        <p:nvSpPr>
          <p:cNvPr id="6" name="Rechthoek 5"/>
          <p:cNvSpPr/>
          <p:nvPr/>
        </p:nvSpPr>
        <p:spPr>
          <a:xfrm>
            <a:off x="5004048" y="2967335"/>
            <a:ext cx="3816424" cy="923330"/>
          </a:xfrm>
          <a:prstGeom prst="rect">
            <a:avLst/>
          </a:prstGeom>
        </p:spPr>
        <p:txBody>
          <a:bodyPr wrap="square">
            <a:spAutoFit/>
          </a:bodyPr>
          <a:lstStyle/>
          <a:p>
            <a:endParaRPr lang="en-US" dirty="0"/>
          </a:p>
          <a:p>
            <a:endParaRPr lang="en-US" dirty="0" smtClean="0"/>
          </a:p>
          <a:p>
            <a:endParaRPr lang="nl-NL" dirty="0"/>
          </a:p>
        </p:txBody>
      </p:sp>
    </p:spTree>
    <p:extLst>
      <p:ext uri="{BB962C8B-B14F-4D97-AF65-F5344CB8AC3E}">
        <p14:creationId xmlns:p14="http://schemas.microsoft.com/office/powerpoint/2010/main" val="3928225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a:t>EXPRESSIONISME: </a:t>
            </a:r>
            <a:br>
              <a:rPr lang="en-US" sz="3200"/>
            </a:br>
            <a:r>
              <a:rPr lang="en-US" sz="3200"/>
              <a:t>DUITSLAND:  DIE BRUCKE: KIRCHNER</a:t>
            </a:r>
            <a:endParaRPr lang="en-GB" sz="3200"/>
          </a:p>
        </p:txBody>
      </p:sp>
      <p:sp>
        <p:nvSpPr>
          <p:cNvPr id="18435" name="Rectangle 4"/>
          <p:cNvSpPr>
            <a:spLocks noGrp="1" noChangeArrowheads="1"/>
          </p:cNvSpPr>
          <p:nvPr>
            <p:ph type="body" sz="half" idx="1"/>
          </p:nvPr>
        </p:nvSpPr>
        <p:spPr>
          <a:xfrm>
            <a:off x="457200" y="1417638"/>
            <a:ext cx="4038600" cy="5440362"/>
          </a:xfrm>
        </p:spPr>
        <p:txBody>
          <a:bodyPr>
            <a:normAutofit fontScale="92500" lnSpcReduction="10000"/>
          </a:bodyPr>
          <a:lstStyle/>
          <a:p>
            <a:pPr marL="0" indent="0">
              <a:lnSpc>
                <a:spcPct val="90000"/>
              </a:lnSpc>
              <a:buNone/>
            </a:pPr>
            <a:endParaRPr lang="pl-PL" sz="2000" dirty="0"/>
          </a:p>
          <a:p>
            <a:pPr marL="0" indent="0">
              <a:lnSpc>
                <a:spcPct val="90000"/>
              </a:lnSpc>
              <a:buNone/>
            </a:pPr>
            <a:r>
              <a:rPr lang="pl-PL" sz="2000" dirty="0">
                <a:hlinkClick r:id="rId2"/>
              </a:rPr>
              <a:t>https://www.youtube.com/watch?v=</a:t>
            </a:r>
            <a:r>
              <a:rPr lang="pl-PL" sz="2000" dirty="0" smtClean="0">
                <a:hlinkClick r:id="rId2"/>
              </a:rPr>
              <a:t>xydXyK0Ewxw</a:t>
            </a:r>
            <a:endParaRPr lang="pl-PL" sz="2000" dirty="0" smtClean="0"/>
          </a:p>
          <a:p>
            <a:pPr marL="0" indent="0">
              <a:lnSpc>
                <a:spcPct val="90000"/>
              </a:lnSpc>
              <a:buNone/>
            </a:pPr>
            <a:endParaRPr lang="en-US" sz="2000" dirty="0" smtClean="0"/>
          </a:p>
          <a:p>
            <a:pPr eaLnBrk="1" hangingPunct="1">
              <a:lnSpc>
                <a:spcPct val="90000"/>
              </a:lnSpc>
            </a:pPr>
            <a:r>
              <a:rPr lang="en-US" sz="2000" dirty="0" err="1" smtClean="0"/>
              <a:t>Expressionisten</a:t>
            </a:r>
            <a:r>
              <a:rPr lang="en-US" sz="2000" dirty="0" smtClean="0"/>
              <a:t> </a:t>
            </a:r>
            <a:r>
              <a:rPr lang="en-US" sz="2000" dirty="0" err="1" smtClean="0"/>
              <a:t>laten</a:t>
            </a:r>
            <a:r>
              <a:rPr lang="en-US" sz="2000" dirty="0" smtClean="0"/>
              <a:t> de </a:t>
            </a:r>
            <a:r>
              <a:rPr lang="en-US" sz="2000" dirty="0" err="1" smtClean="0"/>
              <a:t>geldende</a:t>
            </a:r>
            <a:r>
              <a:rPr lang="en-US" sz="2000" dirty="0" smtClean="0"/>
              <a:t> regels van de </a:t>
            </a:r>
            <a:r>
              <a:rPr lang="en-US" sz="2000" dirty="0" err="1" smtClean="0"/>
              <a:t>kunst</a:t>
            </a:r>
            <a:r>
              <a:rPr lang="en-US" sz="2000" dirty="0" smtClean="0"/>
              <a:t> los, en </a:t>
            </a:r>
            <a:r>
              <a:rPr lang="en-US" sz="2000" dirty="0" err="1" smtClean="0"/>
              <a:t>zoeken</a:t>
            </a:r>
            <a:r>
              <a:rPr lang="en-US" sz="2000" dirty="0" smtClean="0"/>
              <a:t> </a:t>
            </a:r>
            <a:r>
              <a:rPr lang="en-US" sz="2000" dirty="0" err="1" smtClean="0"/>
              <a:t>naar</a:t>
            </a:r>
            <a:r>
              <a:rPr lang="en-US" sz="2000" dirty="0" smtClean="0"/>
              <a:t> </a:t>
            </a:r>
            <a:r>
              <a:rPr lang="en-US" sz="2000" dirty="0" err="1" smtClean="0"/>
              <a:t>ander</a:t>
            </a:r>
            <a:r>
              <a:rPr lang="en-US" sz="2000" dirty="0" smtClean="0"/>
              <a:t> </a:t>
            </a:r>
            <a:r>
              <a:rPr lang="en-US" sz="2000" dirty="0" err="1" smtClean="0"/>
              <a:t>uitgangspunten</a:t>
            </a:r>
            <a:r>
              <a:rPr lang="en-US" sz="2000" dirty="0" smtClean="0"/>
              <a:t>.</a:t>
            </a:r>
          </a:p>
          <a:p>
            <a:pPr eaLnBrk="1" hangingPunct="1">
              <a:lnSpc>
                <a:spcPct val="90000"/>
              </a:lnSpc>
            </a:pPr>
            <a:endParaRPr lang="en-US" sz="2000" dirty="0"/>
          </a:p>
          <a:p>
            <a:pPr marL="0" indent="0" eaLnBrk="1" hangingPunct="1">
              <a:lnSpc>
                <a:spcPct val="90000"/>
              </a:lnSpc>
              <a:buNone/>
            </a:pPr>
            <a:r>
              <a:rPr lang="en-US" sz="2000" dirty="0" smtClean="0"/>
              <a:t>	MAATSCHAPPIJ </a:t>
            </a:r>
            <a:r>
              <a:rPr lang="en-US" sz="2000" dirty="0"/>
              <a:t>KRITISCH </a:t>
            </a:r>
          </a:p>
          <a:p>
            <a:pPr eaLnBrk="1" hangingPunct="1">
              <a:lnSpc>
                <a:spcPct val="90000"/>
              </a:lnSpc>
            </a:pPr>
            <a:r>
              <a:rPr lang="en-US" sz="2000" dirty="0" err="1"/>
              <a:t>Zelfportret</a:t>
            </a:r>
            <a:r>
              <a:rPr lang="en-US" sz="2000" dirty="0"/>
              <a:t>: </a:t>
            </a:r>
            <a:r>
              <a:rPr lang="en-US" sz="2000" dirty="0" err="1"/>
              <a:t>gewonde</a:t>
            </a:r>
            <a:r>
              <a:rPr lang="en-US" sz="2000" dirty="0"/>
              <a:t> </a:t>
            </a:r>
            <a:r>
              <a:rPr lang="en-US" sz="2000" dirty="0" err="1"/>
              <a:t>soldaat</a:t>
            </a:r>
            <a:r>
              <a:rPr lang="en-US" sz="2000" dirty="0"/>
              <a:t> in de </a:t>
            </a:r>
            <a:r>
              <a:rPr lang="en-US" sz="2000" dirty="0" err="1"/>
              <a:t>oorlog</a:t>
            </a:r>
            <a:r>
              <a:rPr lang="en-US" sz="2000" dirty="0"/>
              <a:t> </a:t>
            </a:r>
          </a:p>
          <a:p>
            <a:pPr eaLnBrk="1" hangingPunct="1">
              <a:lnSpc>
                <a:spcPct val="90000"/>
              </a:lnSpc>
            </a:pPr>
            <a:r>
              <a:rPr lang="en-US" sz="2000" dirty="0" err="1"/>
              <a:t>Kleur</a:t>
            </a:r>
            <a:r>
              <a:rPr lang="en-US" sz="2000" dirty="0"/>
              <a:t>: contrast</a:t>
            </a:r>
          </a:p>
          <a:p>
            <a:pPr eaLnBrk="1" hangingPunct="1">
              <a:lnSpc>
                <a:spcPct val="90000"/>
              </a:lnSpc>
            </a:pPr>
            <a:r>
              <a:rPr lang="en-US" sz="2000" dirty="0" err="1"/>
              <a:t>Vorm</a:t>
            </a:r>
            <a:r>
              <a:rPr lang="en-US" sz="2000" dirty="0"/>
              <a:t>: </a:t>
            </a:r>
            <a:r>
              <a:rPr lang="en-US" sz="2000" dirty="0" err="1"/>
              <a:t>hoekig</a:t>
            </a:r>
            <a:r>
              <a:rPr lang="en-US" sz="2000" dirty="0"/>
              <a:t>, </a:t>
            </a:r>
            <a:r>
              <a:rPr lang="en-US" sz="2000" dirty="0" err="1"/>
              <a:t>vereenvoudigd</a:t>
            </a:r>
            <a:endParaRPr lang="en-US" sz="2000" dirty="0"/>
          </a:p>
          <a:p>
            <a:pPr eaLnBrk="1" hangingPunct="1">
              <a:lnSpc>
                <a:spcPct val="90000"/>
              </a:lnSpc>
            </a:pPr>
            <a:r>
              <a:rPr lang="en-US" sz="2000" dirty="0" err="1"/>
              <a:t>Ruimte</a:t>
            </a:r>
            <a:r>
              <a:rPr lang="en-US" sz="2000" dirty="0"/>
              <a:t>: plat</a:t>
            </a:r>
          </a:p>
          <a:p>
            <a:pPr eaLnBrk="1" hangingPunct="1">
              <a:lnSpc>
                <a:spcPct val="90000"/>
              </a:lnSpc>
            </a:pPr>
            <a:r>
              <a:rPr lang="en-US" sz="2000" dirty="0" err="1"/>
              <a:t>Schildertechniek</a:t>
            </a:r>
            <a:r>
              <a:rPr lang="en-US" sz="2000" dirty="0"/>
              <a:t>: </a:t>
            </a:r>
            <a:r>
              <a:rPr lang="en-US" sz="2000" dirty="0" err="1"/>
              <a:t>streperig</a:t>
            </a:r>
            <a:r>
              <a:rPr lang="en-US" sz="2000" dirty="0"/>
              <a:t>, </a:t>
            </a:r>
            <a:r>
              <a:rPr lang="en-US" sz="2000" dirty="0" err="1" smtClean="0"/>
              <a:t>snel</a:t>
            </a:r>
            <a:endParaRPr lang="en-US" sz="2000" dirty="0"/>
          </a:p>
          <a:p>
            <a:pPr>
              <a:lnSpc>
                <a:spcPct val="90000"/>
              </a:lnSpc>
            </a:pPr>
            <a:r>
              <a:rPr lang="en-US" sz="2000" dirty="0" smtClean="0"/>
              <a:t>KATHE </a:t>
            </a:r>
            <a:r>
              <a:rPr lang="en-US" sz="2000" dirty="0"/>
              <a:t>KOLLWITZ </a:t>
            </a:r>
            <a:endParaRPr lang="en-US" sz="2000" dirty="0" smtClean="0"/>
          </a:p>
          <a:p>
            <a:pPr>
              <a:lnSpc>
                <a:spcPct val="90000"/>
              </a:lnSpc>
            </a:pPr>
            <a:r>
              <a:rPr lang="en-US" sz="2000" dirty="0" smtClean="0">
                <a:hlinkClick r:id="rId3"/>
              </a:rPr>
              <a:t>https</a:t>
            </a:r>
            <a:r>
              <a:rPr lang="en-US" sz="2000" dirty="0">
                <a:hlinkClick r:id="rId3"/>
              </a:rPr>
              <a:t>://www.youtube.com/watch?v=</a:t>
            </a:r>
            <a:r>
              <a:rPr lang="en-US" sz="2000" dirty="0" smtClean="0">
                <a:hlinkClick r:id="rId3"/>
              </a:rPr>
              <a:t>yQbNkbsGnUw</a:t>
            </a:r>
            <a:endParaRPr lang="en-US" sz="2000" dirty="0" smtClean="0"/>
          </a:p>
          <a:p>
            <a:pPr>
              <a:lnSpc>
                <a:spcPct val="90000"/>
              </a:lnSpc>
            </a:pPr>
            <a:endParaRPr lang="en-US" sz="2000" dirty="0"/>
          </a:p>
          <a:p>
            <a:pPr>
              <a:lnSpc>
                <a:spcPct val="90000"/>
              </a:lnSpc>
            </a:pPr>
            <a:endParaRPr lang="en-US" sz="2000" dirty="0" smtClean="0"/>
          </a:p>
          <a:p>
            <a:pPr>
              <a:lnSpc>
                <a:spcPct val="90000"/>
              </a:lnSpc>
            </a:pPr>
            <a:endParaRPr lang="pl-PL" sz="2000" dirty="0"/>
          </a:p>
          <a:p>
            <a:pPr>
              <a:lnSpc>
                <a:spcPct val="90000"/>
              </a:lnSpc>
            </a:pPr>
            <a:endParaRPr lang="pl-PL" sz="2000" dirty="0" smtClean="0"/>
          </a:p>
          <a:p>
            <a:pPr>
              <a:lnSpc>
                <a:spcPct val="90000"/>
              </a:lnSpc>
            </a:pPr>
            <a:endParaRPr lang="en-US" sz="2000" dirty="0" smtClean="0"/>
          </a:p>
          <a:p>
            <a:pPr eaLnBrk="1" hangingPunct="1">
              <a:lnSpc>
                <a:spcPct val="90000"/>
              </a:lnSpc>
            </a:pPr>
            <a:endParaRPr lang="en-GB" sz="2000" dirty="0"/>
          </a:p>
        </p:txBody>
      </p:sp>
      <p:pic>
        <p:nvPicPr>
          <p:cNvPr id="18436" name="Picture 8" descr="KIRCHNER ZELFPORTRET ALS SOLDAAT"/>
          <p:cNvPicPr>
            <a:picLocks noGrp="1" noChangeAspect="1" noChangeArrowheads="1"/>
          </p:cNvPicPr>
          <p:nvPr>
            <p:ph sz="half" idx="2"/>
          </p:nvPr>
        </p:nvPicPr>
        <p:blipFill>
          <a:blip r:embed="rId4"/>
          <a:srcRect/>
          <a:stretch>
            <a:fillRect/>
          </a:stretch>
        </p:blipFill>
        <p:spPr>
          <a:xfrm>
            <a:off x="4719638" y="1557338"/>
            <a:ext cx="3892550" cy="4464050"/>
          </a:xfr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z="2400" dirty="0" smtClean="0"/>
              <a:t>EXPRESSI0NISME IN FRANKRIJK</a:t>
            </a:r>
            <a:r>
              <a:rPr lang="en-US" sz="2400" dirty="0"/>
              <a:t>: MATISSE: </a:t>
            </a:r>
            <a:r>
              <a:rPr lang="en-US" sz="2400" b="1" dirty="0"/>
              <a:t>FAUVISME</a:t>
            </a:r>
            <a:endParaRPr lang="en-GB" sz="2400" b="1" dirty="0"/>
          </a:p>
        </p:txBody>
      </p:sp>
      <p:sp>
        <p:nvSpPr>
          <p:cNvPr id="20483" name="Rectangle 4"/>
          <p:cNvSpPr>
            <a:spLocks noGrp="1" noChangeArrowheads="1"/>
          </p:cNvSpPr>
          <p:nvPr>
            <p:ph type="body" sz="half" idx="1"/>
          </p:nvPr>
        </p:nvSpPr>
        <p:spPr/>
        <p:txBody>
          <a:bodyPr/>
          <a:lstStyle/>
          <a:p>
            <a:pPr eaLnBrk="1" hangingPunct="1">
              <a:lnSpc>
                <a:spcPct val="90000"/>
              </a:lnSpc>
            </a:pPr>
            <a:r>
              <a:rPr lang="en-US" sz="2400" dirty="0" err="1"/>
              <a:t>Onderwerp</a:t>
            </a:r>
            <a:r>
              <a:rPr lang="en-US" sz="2400" dirty="0"/>
              <a:t>: OPPERVLAKKIG</a:t>
            </a:r>
          </a:p>
          <a:p>
            <a:pPr eaLnBrk="1" hangingPunct="1">
              <a:lnSpc>
                <a:spcPct val="90000"/>
              </a:lnSpc>
            </a:pPr>
            <a:r>
              <a:rPr lang="en-US" sz="2400" dirty="0" err="1"/>
              <a:t>Portret</a:t>
            </a:r>
            <a:endParaRPr lang="en-US" sz="2400" dirty="0"/>
          </a:p>
          <a:p>
            <a:pPr eaLnBrk="1" hangingPunct="1">
              <a:lnSpc>
                <a:spcPct val="90000"/>
              </a:lnSpc>
            </a:pPr>
            <a:r>
              <a:rPr lang="en-US" sz="2400" dirty="0" err="1"/>
              <a:t>Kleur</a:t>
            </a:r>
            <a:r>
              <a:rPr lang="en-US" sz="2400" dirty="0"/>
              <a:t>: contrast: warm en </a:t>
            </a:r>
            <a:r>
              <a:rPr lang="en-US" sz="2400" dirty="0" err="1"/>
              <a:t>koud</a:t>
            </a:r>
            <a:endParaRPr lang="en-US" sz="2400" dirty="0"/>
          </a:p>
          <a:p>
            <a:pPr eaLnBrk="1" hangingPunct="1">
              <a:lnSpc>
                <a:spcPct val="90000"/>
              </a:lnSpc>
            </a:pPr>
            <a:r>
              <a:rPr lang="en-US" sz="2400" dirty="0" err="1"/>
              <a:t>Vorm</a:t>
            </a:r>
            <a:r>
              <a:rPr lang="en-US" sz="2400" dirty="0"/>
              <a:t>: </a:t>
            </a:r>
            <a:r>
              <a:rPr lang="en-US" sz="2400" dirty="0" err="1"/>
              <a:t>vereenvoudigd</a:t>
            </a:r>
            <a:endParaRPr lang="en-US" sz="2400" dirty="0"/>
          </a:p>
          <a:p>
            <a:pPr eaLnBrk="1" hangingPunct="1">
              <a:lnSpc>
                <a:spcPct val="90000"/>
              </a:lnSpc>
            </a:pPr>
            <a:r>
              <a:rPr lang="en-US" sz="2400" dirty="0" err="1"/>
              <a:t>Ruimte</a:t>
            </a:r>
            <a:r>
              <a:rPr lang="en-US" sz="2400" dirty="0"/>
              <a:t>: plat</a:t>
            </a:r>
          </a:p>
          <a:p>
            <a:pPr eaLnBrk="1" hangingPunct="1">
              <a:lnSpc>
                <a:spcPct val="90000"/>
              </a:lnSpc>
            </a:pPr>
            <a:r>
              <a:rPr lang="en-US" sz="2400" dirty="0" err="1"/>
              <a:t>Contourlijnen</a:t>
            </a:r>
            <a:endParaRPr lang="en-US" sz="2400" dirty="0"/>
          </a:p>
          <a:p>
            <a:pPr eaLnBrk="1" hangingPunct="1">
              <a:lnSpc>
                <a:spcPct val="90000"/>
              </a:lnSpc>
            </a:pPr>
            <a:r>
              <a:rPr lang="en-US" sz="2400" dirty="0" err="1"/>
              <a:t>Schildertechniek</a:t>
            </a:r>
            <a:r>
              <a:rPr lang="en-US" sz="2400" dirty="0"/>
              <a:t>: </a:t>
            </a:r>
            <a:r>
              <a:rPr lang="en-US" sz="2400" dirty="0" err="1"/>
              <a:t>grof</a:t>
            </a:r>
            <a:r>
              <a:rPr lang="en-US" sz="2400" dirty="0"/>
              <a:t>, </a:t>
            </a:r>
            <a:r>
              <a:rPr lang="en-US" sz="2400" dirty="0" err="1"/>
              <a:t>duidelijke</a:t>
            </a:r>
            <a:r>
              <a:rPr lang="en-US" sz="2400" dirty="0"/>
              <a:t> </a:t>
            </a:r>
            <a:r>
              <a:rPr lang="en-US" sz="2400" dirty="0" err="1"/>
              <a:t>penseelstreken</a:t>
            </a:r>
            <a:r>
              <a:rPr lang="en-US" sz="2400" dirty="0"/>
              <a:t>, </a:t>
            </a:r>
            <a:r>
              <a:rPr lang="en-US" sz="2400" dirty="0" err="1"/>
              <a:t>mengen</a:t>
            </a:r>
            <a:r>
              <a:rPr lang="en-US" sz="2400" dirty="0"/>
              <a:t> op </a:t>
            </a:r>
            <a:r>
              <a:rPr lang="en-US" sz="2400" dirty="0" err="1"/>
              <a:t>doek</a:t>
            </a:r>
            <a:r>
              <a:rPr lang="en-US" sz="2400" dirty="0"/>
              <a:t>.</a:t>
            </a:r>
            <a:endParaRPr lang="en-GB" sz="2400" dirty="0"/>
          </a:p>
        </p:txBody>
      </p:sp>
      <p:pic>
        <p:nvPicPr>
          <p:cNvPr id="20484" name="Picture 6" descr="MATISSE VROUW MET HOED"/>
          <p:cNvPicPr>
            <a:picLocks noGrp="1" noChangeAspect="1" noChangeArrowheads="1"/>
          </p:cNvPicPr>
          <p:nvPr>
            <p:ph sz="half" idx="2"/>
          </p:nvPr>
        </p:nvPicPr>
        <p:blipFill>
          <a:blip r:embed="rId2"/>
          <a:srcRect/>
          <a:stretch>
            <a:fillRect/>
          </a:stretch>
        </p:blipFill>
        <p:spPr>
          <a:xfrm>
            <a:off x="5016500" y="1617663"/>
            <a:ext cx="3300413" cy="4489450"/>
          </a:xfr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Autofit/>
          </a:bodyPr>
          <a:lstStyle/>
          <a:p>
            <a:pPr algn="l"/>
            <a:r>
              <a:rPr lang="nl-NL" sz="2800" dirty="0" err="1" smtClean="0"/>
              <a:t>Kirchner</a:t>
            </a:r>
            <a:r>
              <a:rPr lang="nl-NL" sz="2800" dirty="0" smtClean="0"/>
              <a:t>: expressionist</a:t>
            </a:r>
            <a:endParaRPr lang="nl-NL" sz="2800" dirty="0"/>
          </a:p>
        </p:txBody>
      </p:sp>
      <p:sp>
        <p:nvSpPr>
          <p:cNvPr id="3" name="Tijdelijke aanduiding voor tekst 2"/>
          <p:cNvSpPr>
            <a:spLocks noGrp="1"/>
          </p:cNvSpPr>
          <p:nvPr>
            <p:ph type="body" sz="half" idx="1"/>
          </p:nvPr>
        </p:nvSpPr>
        <p:spPr>
          <a:xfrm>
            <a:off x="457200" y="980728"/>
            <a:ext cx="4038600" cy="5145435"/>
          </a:xfrm>
        </p:spPr>
        <p:txBody>
          <a:bodyPr>
            <a:noAutofit/>
          </a:bodyPr>
          <a:lstStyle/>
          <a:p>
            <a:r>
              <a:rPr lang="nl-NL" sz="1600" dirty="0" err="1"/>
              <a:t>Kirchner</a:t>
            </a:r>
            <a:r>
              <a:rPr lang="nl-NL" sz="1600" dirty="0"/>
              <a:t> had de primitieve kunst ‘ontdekt’ in het </a:t>
            </a:r>
            <a:r>
              <a:rPr lang="nl-NL" sz="1600" b="1" dirty="0"/>
              <a:t>Volkenkundig Museum van Dresden </a:t>
            </a:r>
            <a:r>
              <a:rPr lang="nl-NL" sz="1600" dirty="0"/>
              <a:t>in dezelfde tijd dat de fauvisten in Parijs negersculptuur gingen verzamelen. </a:t>
            </a:r>
            <a:endParaRPr lang="nl-NL" sz="1600" dirty="0" smtClean="0"/>
          </a:p>
          <a:p>
            <a:r>
              <a:rPr lang="nl-NL" sz="1600" dirty="0" smtClean="0"/>
              <a:t>Het </a:t>
            </a:r>
            <a:r>
              <a:rPr lang="nl-NL" sz="1600" dirty="0"/>
              <a:t>was </a:t>
            </a:r>
            <a:r>
              <a:rPr lang="nl-NL" sz="1600" b="1" dirty="0"/>
              <a:t>het verlangen naar het aardse paradijs,</a:t>
            </a:r>
            <a:r>
              <a:rPr lang="nl-NL" sz="1600" dirty="0"/>
              <a:t> naar het zuivere leven, een gevoel dat in de West Europese cultuur steeds weer opleefde, wanneer de decadentie de overhand kreeg. </a:t>
            </a:r>
            <a:r>
              <a:rPr lang="nl-NL" sz="1600" dirty="0" err="1" smtClean="0"/>
              <a:t>Rousseau’s‘terug</a:t>
            </a:r>
            <a:r>
              <a:rPr lang="nl-NL" sz="1600" dirty="0" smtClean="0"/>
              <a:t> </a:t>
            </a:r>
            <a:r>
              <a:rPr lang="nl-NL" sz="1600" dirty="0"/>
              <a:t>naar de natuur’ werkte in de 19de eeuw door in de romantiek, in het natuurgevoel dat vooral in Duitsland kunsten bepaalde</a:t>
            </a:r>
            <a:r>
              <a:rPr lang="nl-NL" sz="1600" dirty="0" smtClean="0"/>
              <a:t>.</a:t>
            </a:r>
          </a:p>
          <a:p>
            <a:r>
              <a:rPr lang="nl-NL" sz="1600" dirty="0" smtClean="0"/>
              <a:t> </a:t>
            </a:r>
            <a:r>
              <a:rPr lang="nl-NL" sz="1600" dirty="0"/>
              <a:t>Rond 1900 werd dit gevoel sterker door de waardering van </a:t>
            </a:r>
            <a:r>
              <a:rPr lang="nl-NL" sz="1600" b="1" dirty="0"/>
              <a:t>het barbaarse, het instinctieve en het primitieve</a:t>
            </a:r>
            <a:r>
              <a:rPr lang="nl-NL" sz="1600" dirty="0"/>
              <a:t>. </a:t>
            </a:r>
            <a:endParaRPr lang="nl-NL" sz="1600" dirty="0" smtClean="0"/>
          </a:p>
          <a:p>
            <a:r>
              <a:rPr lang="nl-NL" sz="1600" dirty="0" smtClean="0"/>
              <a:t>De </a:t>
            </a:r>
            <a:r>
              <a:rPr lang="nl-NL" sz="1600" dirty="0"/>
              <a:t>dreiging van de industrialisatie, van economische machten, de decadentie van het stadsleven, de angsten die onderhuids in het uiterlijk zo rustige en welvarende Europa aanwezig waren, riepen reacties op.</a:t>
            </a:r>
            <a:endParaRPr lang="nl-NL" sz="1600" dirty="0"/>
          </a:p>
        </p:txBody>
      </p:sp>
      <p:pic>
        <p:nvPicPr>
          <p:cNvPr id="6" name="Tijdelijke aanduiding voor inhoud 5"/>
          <p:cNvPicPr>
            <a:picLocks noGrp="1" noChangeAspect="1"/>
          </p:cNvPicPr>
          <p:nvPr>
            <p:ph sz="half" idx="2"/>
          </p:nvPr>
        </p:nvPicPr>
        <p:blipFill>
          <a:blip r:embed="rId2"/>
          <a:srcRect l="-58734" r="-58734"/>
          <a:stretch>
            <a:fillRect/>
          </a:stretch>
        </p:blipFill>
        <p:spPr>
          <a:xfrm>
            <a:off x="6084168" y="1209427"/>
            <a:ext cx="4038600" cy="4929188"/>
          </a:xfrm>
        </p:spPr>
      </p:pic>
      <p:sp>
        <p:nvSpPr>
          <p:cNvPr id="7" name="Rechthoek 6"/>
          <p:cNvSpPr/>
          <p:nvPr/>
        </p:nvSpPr>
        <p:spPr>
          <a:xfrm>
            <a:off x="4644008" y="188640"/>
            <a:ext cx="2592288" cy="6494087"/>
          </a:xfrm>
          <a:prstGeom prst="rect">
            <a:avLst/>
          </a:prstGeom>
        </p:spPr>
        <p:txBody>
          <a:bodyPr wrap="square">
            <a:spAutoFit/>
          </a:bodyPr>
          <a:lstStyle/>
          <a:p>
            <a:r>
              <a:rPr lang="nl-NL" sz="1600" dirty="0"/>
              <a:t>Hoewel </a:t>
            </a:r>
            <a:r>
              <a:rPr lang="nl-NL" sz="1600" dirty="0" err="1"/>
              <a:t>Kirchner’s</a:t>
            </a:r>
            <a:r>
              <a:rPr lang="nl-NL" sz="1600" dirty="0"/>
              <a:t> beeld van de ’dansende vrouw’ gemaakt in 1911 te Dresden, op het eerste gezicht nog te maken lijkt te hebben met de negersculptuur, is de bron een totaal andere. In 1912 schrijft </a:t>
            </a:r>
            <a:r>
              <a:rPr lang="nl-NL" sz="1600" dirty="0" err="1"/>
              <a:t>Kirchner</a:t>
            </a:r>
            <a:r>
              <a:rPr lang="nl-NL" sz="1600" dirty="0"/>
              <a:t>: ‘‘Al gauw vond ik geen bevrediging meer in de eenvoudige kunst van de Palau-balken; ik begon te zoeken naar warmere, volmaaktere vormen. Door toeval vond ik </a:t>
            </a:r>
            <a:r>
              <a:rPr lang="nl-NL" sz="1600" dirty="0" err="1"/>
              <a:t>Griffith’s</a:t>
            </a:r>
            <a:r>
              <a:rPr lang="nl-NL" sz="1600" dirty="0"/>
              <a:t> ‘Indische </a:t>
            </a:r>
            <a:r>
              <a:rPr lang="nl-NL" sz="1600" dirty="0" err="1"/>
              <a:t>Wandmalereien</a:t>
            </a:r>
            <a:r>
              <a:rPr lang="nl-NL" sz="1600" dirty="0"/>
              <a:t>’ in de bibliotheek van Dresden. Deze schilderingen maakten me bijna hulpeloos opgewonden. Ik tekende vele van de illustraties na om zo daaruit een eigen stijl te ontwikkelen- ik begon grote schilderijen van 150 x 200 cm te maken, maar ik vond ze erg leeg en slecht".</a:t>
            </a:r>
          </a:p>
        </p:txBody>
      </p:sp>
    </p:spTree>
    <p:extLst>
      <p:ext uri="{BB962C8B-B14F-4D97-AF65-F5344CB8AC3E}">
        <p14:creationId xmlns:p14="http://schemas.microsoft.com/office/powerpoint/2010/main" val="11442561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756</TotalTime>
  <Words>1258</Words>
  <Application>Microsoft Macintosh PowerPoint</Application>
  <PresentationFormat>Diavoorstelling (4:3)</PresentationFormat>
  <Paragraphs>121</Paragraphs>
  <Slides>14</Slides>
  <Notes>1</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Office Theme</vt:lpstr>
      <vt:lpstr>ESTHETICA</vt:lpstr>
      <vt:lpstr>VANAF  1900: ZOEKEN NAAR ABSTRACTIE REALISME ( VOORBEELD UIT RENAISSANCE : RAPHAEL)- EXPRESSIONISME</vt:lpstr>
      <vt:lpstr>PowerPoint-presentatie</vt:lpstr>
      <vt:lpstr>Moderne beeldende kunst</vt:lpstr>
      <vt:lpstr>EXPRESSIONISME: DUITSLAND:  KANDINSKY: DER BLAUE REITER</vt:lpstr>
      <vt:lpstr>         Uitspraken van Kandinsky: “ Uber das Geistige in der Kunst”:  De abstracte kunst moet uitdrukking geven aan de niet materiële, geestelijke wereld.           </vt:lpstr>
      <vt:lpstr>EXPRESSIONISME:  DUITSLAND:  DIE BRUCKE: KIRCHNER</vt:lpstr>
      <vt:lpstr>EXPRESSI0NISME IN FRANKRIJK: MATISSE: FAUVISME</vt:lpstr>
      <vt:lpstr>Kirchner: expressionist</vt:lpstr>
      <vt:lpstr>Picasso: Kubist Afrikaanse negerkunst als inspiratie voor “  Les demoiselles d’Avignon” </vt:lpstr>
      <vt:lpstr>Brancusi: beeldhouwer</vt:lpstr>
      <vt:lpstr>Brancusi: beeldhouwer</vt:lpstr>
      <vt:lpstr>Matisse: Fauvist </vt:lpstr>
      <vt:lpstr>Paul Klee:  expressionist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ATC</dc:creator>
  <cp:lastModifiedBy>Gebruiker</cp:lastModifiedBy>
  <cp:revision>49</cp:revision>
  <dcterms:created xsi:type="dcterms:W3CDTF">2009-10-06T19:20:34Z</dcterms:created>
  <dcterms:modified xsi:type="dcterms:W3CDTF">2017-08-29T13:15:49Z</dcterms:modified>
</cp:coreProperties>
</file>